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5" r:id="rId3"/>
    <p:sldId id="333" r:id="rId4"/>
    <p:sldId id="359" r:id="rId5"/>
    <p:sldId id="365" r:id="rId6"/>
    <p:sldId id="334" r:id="rId7"/>
    <p:sldId id="307" r:id="rId8"/>
    <p:sldId id="309" r:id="rId9"/>
    <p:sldId id="335" r:id="rId10"/>
    <p:sldId id="336" r:id="rId11"/>
    <p:sldId id="337" r:id="rId12"/>
    <p:sldId id="338" r:id="rId13"/>
    <p:sldId id="340" r:id="rId14"/>
    <p:sldId id="341" r:id="rId15"/>
    <p:sldId id="342" r:id="rId16"/>
    <p:sldId id="343" r:id="rId17"/>
    <p:sldId id="344" r:id="rId18"/>
    <p:sldId id="345" r:id="rId19"/>
    <p:sldId id="360" r:id="rId20"/>
    <p:sldId id="346" r:id="rId21"/>
    <p:sldId id="361" r:id="rId22"/>
    <p:sldId id="347" r:id="rId23"/>
    <p:sldId id="348" r:id="rId24"/>
    <p:sldId id="351" r:id="rId25"/>
    <p:sldId id="349" r:id="rId26"/>
    <p:sldId id="350" r:id="rId27"/>
    <p:sldId id="352" r:id="rId28"/>
    <p:sldId id="355" r:id="rId29"/>
    <p:sldId id="356" r:id="rId30"/>
    <p:sldId id="362" r:id="rId31"/>
    <p:sldId id="357" r:id="rId32"/>
    <p:sldId id="358" r:id="rId33"/>
    <p:sldId id="329" r:id="rId34"/>
    <p:sldId id="363" r:id="rId35"/>
    <p:sldId id="364" r:id="rId36"/>
    <p:sldId id="325" r:id="rId37"/>
  </p:sldIdLst>
  <p:sldSz cx="9144000" cy="6858000" type="screen4x3"/>
  <p:notesSz cx="7102475" cy="938847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595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89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40" cy="469424"/>
          </a:xfrm>
          <a:prstGeom prst="rect">
            <a:avLst/>
          </a:prstGeom>
        </p:spPr>
        <p:txBody>
          <a:bodyPr vert="horz" lIns="94206" tIns="47103" rIns="94206" bIns="4710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4206" tIns="47103" rIns="94206" bIns="47103" rtlCol="0"/>
          <a:lstStyle>
            <a:lvl1pPr algn="r">
              <a:defRPr sz="1200"/>
            </a:lvl1pPr>
          </a:lstStyle>
          <a:p>
            <a:fld id="{415C9965-F10B-4651-9F26-8CAA4C4E6680}" type="datetimeFigureOut">
              <a:rPr lang="es-CO" smtClean="0"/>
              <a:pPr/>
              <a:t>17/09/2014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40" cy="469424"/>
          </a:xfrm>
          <a:prstGeom prst="rect">
            <a:avLst/>
          </a:prstGeom>
        </p:spPr>
        <p:txBody>
          <a:bodyPr vert="horz" lIns="94206" tIns="47103" rIns="94206" bIns="4710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4206" tIns="47103" rIns="94206" bIns="47103" rtlCol="0" anchor="b"/>
          <a:lstStyle>
            <a:lvl1pPr algn="r">
              <a:defRPr sz="1200"/>
            </a:lvl1pPr>
          </a:lstStyle>
          <a:p>
            <a:fld id="{E774EFAD-D8BC-4975-8A22-32989E803BC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846517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40" cy="469424"/>
          </a:xfrm>
          <a:prstGeom prst="rect">
            <a:avLst/>
          </a:prstGeom>
        </p:spPr>
        <p:txBody>
          <a:bodyPr vert="horz" lIns="94206" tIns="47103" rIns="94206" bIns="4710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4206" tIns="47103" rIns="94206" bIns="47103" rtlCol="0"/>
          <a:lstStyle>
            <a:lvl1pPr algn="r">
              <a:defRPr sz="1200"/>
            </a:lvl1pPr>
          </a:lstStyle>
          <a:p>
            <a:fld id="{A8E6C5B7-D84E-406F-B2D7-D1A100124089}" type="datetimeFigureOut">
              <a:rPr lang="es-CO" smtClean="0"/>
              <a:pPr/>
              <a:t>17/09/2014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6" tIns="47103" rIns="94206" bIns="47103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6" tIns="47103" rIns="94206" bIns="4710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40" cy="469424"/>
          </a:xfrm>
          <a:prstGeom prst="rect">
            <a:avLst/>
          </a:prstGeom>
        </p:spPr>
        <p:txBody>
          <a:bodyPr vert="horz" lIns="94206" tIns="47103" rIns="94206" bIns="4710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4206" tIns="47103" rIns="94206" bIns="47103" rtlCol="0" anchor="b"/>
          <a:lstStyle>
            <a:lvl1pPr algn="r">
              <a:defRPr sz="1200"/>
            </a:lvl1pPr>
          </a:lstStyle>
          <a:p>
            <a:fld id="{C96BA32E-5679-4134-BBD6-0929542DE92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927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32791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436533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919526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084339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70190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16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903702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17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930571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20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70190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22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70190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23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70190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24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7019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237820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25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70190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26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70190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27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70190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28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70190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29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70190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31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70190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32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70190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33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189372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34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930571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35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93057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436533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36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83372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729189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6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729189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03042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3504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680970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04913" y="703263"/>
            <a:ext cx="4692650" cy="35210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BA32E-5679-4134-BBD6-0929542DE923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5859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88E-B336-436E-B44F-86A2B7BD96ED}" type="datetimeFigureOut">
              <a:rPr lang="es-CO" smtClean="0"/>
              <a:pPr/>
              <a:t>17/09/2014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7D6C-920C-46E1-91F4-9016D59E705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9" descr="ile:///Users/jusilvae/Desktop/LP-MEN-06-2012/LOGO%20COMPLETO%20ALARGADO%20DE%20COLOMBIA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7" y="6374236"/>
            <a:ext cx="1539240" cy="340995"/>
          </a:xfrm>
          <a:prstGeom prst="rect">
            <a:avLst/>
          </a:prstGeom>
          <a:noFill/>
        </p:spPr>
      </p:pic>
      <p:sp>
        <p:nvSpPr>
          <p:cNvPr id="8" name="Cuadro de texto 67"/>
          <p:cNvSpPr txBox="1">
            <a:spLocks/>
          </p:cNvSpPr>
          <p:nvPr userDrawn="1"/>
        </p:nvSpPr>
        <p:spPr bwMode="auto">
          <a:xfrm>
            <a:off x="2361341" y="6258034"/>
            <a:ext cx="459158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ÇlÇr ñæí©" charset="0"/>
              </a:rPr>
              <a:t>Consorcio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ÇlÇr ñæí©" charset="0"/>
              </a:rPr>
              <a:t>Alianza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ÇlÇr ñæí©" charset="0"/>
              </a:rPr>
              <a:t> de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ÇlÇr ñæí©" charset="0"/>
              </a:rPr>
              <a:t>Consultores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ÇlÇr ñæí©" charset="0"/>
              </a:rPr>
              <a:t>Educativos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ÇlÇr ñæí©" charset="0"/>
              </a:rPr>
              <a:t> ACE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9" name="Imagen 8" descr="ASEGESTHORAZUL2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46" y="6133570"/>
            <a:ext cx="1579245" cy="5816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88E-B336-436E-B44F-86A2B7BD96ED}" type="datetimeFigureOut">
              <a:rPr lang="es-CO" smtClean="0"/>
              <a:pPr/>
              <a:t>17/09/2014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7D6C-920C-46E1-91F4-9016D59E705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88E-B336-436E-B44F-86A2B7BD96ED}" type="datetimeFigureOut">
              <a:rPr lang="es-CO" smtClean="0"/>
              <a:pPr/>
              <a:t>17/09/2014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7D6C-920C-46E1-91F4-9016D59E705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88E-B336-436E-B44F-86A2B7BD96ED}" type="datetimeFigureOut">
              <a:rPr lang="es-CO" smtClean="0"/>
              <a:pPr/>
              <a:t>17/09/2014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7D6C-920C-46E1-91F4-9016D59E705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Imagen 9" descr="ile:///Users/jusilvae/Desktop/LP-MEN-06-2012/LOGO%20COMPLETO%20ALARGADO%20DE%20COLOMBIA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47" y="6374236"/>
            <a:ext cx="1539240" cy="340995"/>
          </a:xfrm>
          <a:prstGeom prst="rect">
            <a:avLst/>
          </a:prstGeom>
          <a:noFill/>
        </p:spPr>
      </p:pic>
      <p:sp>
        <p:nvSpPr>
          <p:cNvPr id="8" name="Cuadro de texto 67"/>
          <p:cNvSpPr txBox="1">
            <a:spLocks/>
          </p:cNvSpPr>
          <p:nvPr userDrawn="1"/>
        </p:nvSpPr>
        <p:spPr bwMode="auto">
          <a:xfrm>
            <a:off x="2361341" y="6258034"/>
            <a:ext cx="459158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ÇlÇr ñæí©" charset="0"/>
              </a:rPr>
              <a:t>Consorcio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ÇlÇr ñæí©" charset="0"/>
              </a:rPr>
              <a:t>Alianza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ÇlÇr ñæí©" charset="0"/>
              </a:rPr>
              <a:t> de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ÇlÇr ñæí©" charset="0"/>
              </a:rPr>
              <a:t>Consultores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ÇlÇr ñæí©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ÇlÇr ñæí©" charset="0"/>
              </a:rPr>
              <a:t>Educativos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mbria" charset="0"/>
                <a:ea typeface="ÇlÇr ñæí©" charset="0"/>
              </a:rPr>
              <a:t> ACE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9" name="Imagen 8" descr="ASEGESTHORAZUL2.p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46" y="6133570"/>
            <a:ext cx="1579245" cy="5816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88E-B336-436E-B44F-86A2B7BD96ED}" type="datetimeFigureOut">
              <a:rPr lang="es-CO" smtClean="0"/>
              <a:pPr/>
              <a:t>17/09/2014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7D6C-920C-46E1-91F4-9016D59E705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88E-B336-436E-B44F-86A2B7BD96ED}" type="datetimeFigureOut">
              <a:rPr lang="es-CO" smtClean="0"/>
              <a:pPr/>
              <a:t>17/09/2014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7D6C-920C-46E1-91F4-9016D59E705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88E-B336-436E-B44F-86A2B7BD96ED}" type="datetimeFigureOut">
              <a:rPr lang="es-CO" smtClean="0"/>
              <a:pPr/>
              <a:t>17/09/2014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7D6C-920C-46E1-91F4-9016D59E705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88E-B336-436E-B44F-86A2B7BD96ED}" type="datetimeFigureOut">
              <a:rPr lang="es-CO" smtClean="0"/>
              <a:pPr/>
              <a:t>17/09/2014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7D6C-920C-46E1-91F4-9016D59E705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88E-B336-436E-B44F-86A2B7BD96ED}" type="datetimeFigureOut">
              <a:rPr lang="es-CO" smtClean="0"/>
              <a:pPr/>
              <a:t>17/09/2014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7D6C-920C-46E1-91F4-9016D59E705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88E-B336-436E-B44F-86A2B7BD96ED}" type="datetimeFigureOut">
              <a:rPr lang="es-CO" smtClean="0"/>
              <a:pPr/>
              <a:t>17/09/2014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7D6C-920C-46E1-91F4-9016D59E705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AB88E-B336-436E-B44F-86A2B7BD96ED}" type="datetimeFigureOut">
              <a:rPr lang="es-CO" smtClean="0"/>
              <a:pPr/>
              <a:t>17/09/2014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7D6C-920C-46E1-91F4-9016D59E705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AB88E-B336-436E-B44F-86A2B7BD96ED}" type="datetimeFigureOut">
              <a:rPr lang="es-CO" smtClean="0"/>
              <a:pPr/>
              <a:t>17/09/2014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7D6C-920C-46E1-91F4-9016D59E705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nvenioandresbello.org/superior/publicacion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hernandez@asegest.com" TargetMode="External"/><Relationship Id="rId5" Type="http://schemas.openxmlformats.org/officeDocument/2006/relationships/hyperlink" Target="mailto:ebernalg@unal.edu.co" TargetMode="External"/><Relationship Id="rId4" Type="http://schemas.openxmlformats.org/officeDocument/2006/relationships/hyperlink" Target="mailto:jsilva@asegest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Autofit/>
          </a:bodyPr>
          <a:lstStyle/>
          <a:p>
            <a:r>
              <a:rPr lang="es-CO" sz="3200" b="1" dirty="0"/>
              <a:t>CARACTERIZACIÓN DE MODELOS DE ASEGURAMIENTO INTERNO DE LAS IES EN COLOMBIA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936104"/>
          </a:xfrm>
        </p:spPr>
        <p:txBody>
          <a:bodyPr>
            <a:normAutofit/>
          </a:bodyPr>
          <a:lstStyle/>
          <a:p>
            <a:r>
              <a:rPr lang="es-CO" sz="2000" b="1" dirty="0" smtClean="0">
                <a:solidFill>
                  <a:schemeClr val="tx1"/>
                </a:solidFill>
              </a:rPr>
              <a:t>Presentación especial para el </a:t>
            </a:r>
            <a:r>
              <a:rPr lang="es-CO" sz="2000" b="1" dirty="0" smtClean="0">
                <a:solidFill>
                  <a:schemeClr val="tx1"/>
                </a:solidFill>
              </a:rPr>
              <a:t>CNA</a:t>
            </a:r>
            <a:endParaRPr lang="es-CO" sz="20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46" y="1"/>
            <a:ext cx="1678305" cy="126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04" t="34881" r="4348" b="34274"/>
          <a:stretch/>
        </p:blipFill>
        <p:spPr bwMode="auto">
          <a:xfrm>
            <a:off x="60933" y="54808"/>
            <a:ext cx="4727092" cy="121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99735"/>
            <a:ext cx="1763687" cy="554708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1371600" y="4581127"/>
            <a:ext cx="6400800" cy="1995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>
                <a:solidFill>
                  <a:schemeClr val="tx1"/>
                </a:solidFill>
              </a:rPr>
              <a:t>Jaime Silva Bautista – Director del proyecto</a:t>
            </a:r>
            <a:endParaRPr lang="es-CO" sz="2000" dirty="0">
              <a:solidFill>
                <a:schemeClr val="tx1"/>
              </a:solidFill>
            </a:endParaRPr>
          </a:p>
          <a:p>
            <a:r>
              <a:rPr lang="pt-BR" sz="2000" b="1" dirty="0" smtClean="0">
                <a:solidFill>
                  <a:schemeClr val="tx1"/>
                </a:solidFill>
              </a:rPr>
              <a:t>Elizabeth </a:t>
            </a:r>
            <a:r>
              <a:rPr lang="pt-BR" sz="2000" b="1" dirty="0">
                <a:solidFill>
                  <a:schemeClr val="tx1"/>
                </a:solidFill>
              </a:rPr>
              <a:t>Bernal </a:t>
            </a:r>
            <a:r>
              <a:rPr lang="pt-BR" sz="2000" b="1" dirty="0" smtClean="0">
                <a:solidFill>
                  <a:schemeClr val="tx1"/>
                </a:solidFill>
              </a:rPr>
              <a:t>Gamboa</a:t>
            </a:r>
          </a:p>
          <a:p>
            <a:r>
              <a:rPr lang="pt-BR" sz="2000" b="1" dirty="0">
                <a:solidFill>
                  <a:schemeClr val="tx1"/>
                </a:solidFill>
              </a:rPr>
              <a:t>Camilo Hernández </a:t>
            </a:r>
            <a:r>
              <a:rPr lang="pt-BR" sz="2000" b="1" dirty="0" err="1" smtClean="0">
                <a:solidFill>
                  <a:schemeClr val="tx1"/>
                </a:solidFill>
              </a:rPr>
              <a:t>Sanabria</a:t>
            </a:r>
            <a:endParaRPr lang="pt-BR" sz="2000" b="1" dirty="0" smtClean="0">
              <a:solidFill>
                <a:schemeClr val="tx1"/>
              </a:solidFill>
            </a:endParaRPr>
          </a:p>
          <a:p>
            <a:endParaRPr lang="pt-BR" sz="2000" b="1" dirty="0">
              <a:solidFill>
                <a:schemeClr val="tx1"/>
              </a:solidFill>
            </a:endParaRPr>
          </a:p>
          <a:p>
            <a:r>
              <a:rPr lang="es-CO" sz="2600" b="1" dirty="0" smtClean="0">
                <a:solidFill>
                  <a:schemeClr val="tx1"/>
                </a:solidFill>
              </a:rPr>
              <a:t>Asesoría y Gestión, Cía. Ltda.</a:t>
            </a:r>
          </a:p>
          <a:p>
            <a:r>
              <a:rPr lang="es-CO" sz="2600" b="1" dirty="0" smtClean="0">
                <a:solidFill>
                  <a:schemeClr val="tx1"/>
                </a:solidFill>
              </a:rPr>
              <a:t>www.asegest.com</a:t>
            </a:r>
            <a:endParaRPr lang="es-CO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DIVERSIDAD EN IES PARA CONSIDERAR EN EL ASEGURAMIENTO DE SU CALIDAD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87624" y="90872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Cuerpo docente</a:t>
            </a:r>
            <a:endParaRPr lang="es-CO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135" y="1556793"/>
            <a:ext cx="8489728" cy="374441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73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DIVERSIDAD EN IES PARA CONSIDERAR EN EL ASEGURAMIENTO DE SU CALIDAD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15616" y="2132856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/>
              <a:t>“Es </a:t>
            </a:r>
            <a:r>
              <a:rPr lang="es-CO" sz="2400" b="1" dirty="0"/>
              <a:t>importante que las IES reconozcan sus características particulares </a:t>
            </a:r>
            <a:r>
              <a:rPr lang="es-CO" sz="2400" b="1" dirty="0" smtClean="0"/>
              <a:t>(</a:t>
            </a:r>
            <a:r>
              <a:rPr lang="es-CO" sz="2400" b="1" dirty="0"/>
              <a:t>en trayectoria, carácter, tipos de programas ofrecidos, localización y planta profesoral, entre otros</a:t>
            </a:r>
            <a:r>
              <a:rPr lang="es-CO" sz="2400" b="1" dirty="0" smtClean="0"/>
              <a:t>), </a:t>
            </a:r>
            <a:r>
              <a:rPr lang="es-CO" sz="2400" b="1" dirty="0"/>
              <a:t>y </a:t>
            </a:r>
            <a:r>
              <a:rPr lang="es-CO" sz="2400" b="1" dirty="0">
                <a:solidFill>
                  <a:srgbClr val="FF0000"/>
                </a:solidFill>
              </a:rPr>
              <a:t>cómo estas </a:t>
            </a:r>
            <a:r>
              <a:rPr lang="es-CO" sz="2400" b="1" dirty="0" smtClean="0">
                <a:solidFill>
                  <a:srgbClr val="FF0000"/>
                </a:solidFill>
              </a:rPr>
              <a:t>rasgos distintivos se </a:t>
            </a:r>
            <a:r>
              <a:rPr lang="es-CO" sz="2400" b="1" dirty="0">
                <a:solidFill>
                  <a:srgbClr val="FF0000"/>
                </a:solidFill>
              </a:rPr>
              <a:t>relacionan con sus modelos de aseguramiento interno de la calidad y las diferencian de otras </a:t>
            </a:r>
            <a:r>
              <a:rPr lang="es-CO" sz="2400" b="1" dirty="0" err="1" smtClean="0">
                <a:solidFill>
                  <a:srgbClr val="FF0000"/>
                </a:solidFill>
              </a:rPr>
              <a:t>IES</a:t>
            </a:r>
            <a:r>
              <a:rPr lang="es-CO" sz="2400" b="1" dirty="0" smtClean="0"/>
              <a:t>”.</a:t>
            </a:r>
            <a:r>
              <a:rPr lang="es-CO" sz="2400" dirty="0" smtClean="0"/>
              <a:t> </a:t>
            </a:r>
            <a:endParaRPr lang="es-CO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29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r>
              <a:rPr lang="es-CO" sz="3200" b="1" dirty="0" smtClean="0">
                <a:solidFill>
                  <a:schemeClr val="tx1"/>
                </a:solidFill>
              </a:rPr>
              <a:t>SITUACIÓN </a:t>
            </a:r>
            <a:r>
              <a:rPr lang="es-CO" sz="3200" b="1" dirty="0">
                <a:solidFill>
                  <a:schemeClr val="tx1"/>
                </a:solidFill>
              </a:rPr>
              <a:t>GENERAL DE LOS MODELOS DE ASEGURAMIENTO INTERNO DE LA CALIDAD EN LAS </a:t>
            </a:r>
            <a:r>
              <a:rPr lang="es-CO" sz="3200" b="1" dirty="0" smtClean="0">
                <a:solidFill>
                  <a:schemeClr val="tx1"/>
                </a:solidFill>
              </a:rPr>
              <a:t>IES EN COLOMBIA</a:t>
            </a:r>
            <a:endParaRPr lang="es-CO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5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Percepción de las IES participantes sobre la situación general de </a:t>
            </a:r>
            <a:r>
              <a:rPr lang="es-CO" sz="2400" b="1" dirty="0" smtClean="0">
                <a:solidFill>
                  <a:schemeClr val="bg1"/>
                </a:solidFill>
              </a:rPr>
              <a:t>los </a:t>
            </a:r>
            <a:r>
              <a:rPr lang="es-CO" sz="2400" b="1" dirty="0">
                <a:solidFill>
                  <a:schemeClr val="bg1"/>
                </a:solidFill>
              </a:rPr>
              <a:t>modelos  de aseguramiento de la calidad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487360"/>
            <a:ext cx="4542143" cy="27325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692696"/>
            <a:ext cx="5256583" cy="2794539"/>
          </a:xfrm>
          <a:prstGeom prst="rect">
            <a:avLst/>
          </a:prstGeom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91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s-CO" sz="2400" b="1" dirty="0">
                <a:solidFill>
                  <a:schemeClr val="bg1"/>
                </a:solidFill>
              </a:rPr>
              <a:t>Criterios de las IES para la identificación de modelos de aseguramiento interno de la calidad como experiencias </a:t>
            </a:r>
            <a:r>
              <a:rPr lang="es-CO" sz="2400" b="1" dirty="0" smtClean="0">
                <a:solidFill>
                  <a:schemeClr val="bg1"/>
                </a:solidFill>
              </a:rPr>
              <a:t>exitosas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416824" cy="3888432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46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>
                <a:solidFill>
                  <a:schemeClr val="bg1"/>
                </a:solidFill>
              </a:rPr>
              <a:t>Tendencias en los modelos internos de aseguramiento de la calidad, de acuerdo a los documentos enviados por las IES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3528" y="980728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000" b="1" dirty="0" smtClean="0"/>
              <a:t>Tendencia de modelos </a:t>
            </a:r>
            <a:r>
              <a:rPr lang="es-CO" sz="2000" b="1" dirty="0"/>
              <a:t>internos con un mayor énfasis en la </a:t>
            </a:r>
            <a:r>
              <a:rPr lang="es-CO" sz="2400" b="1" u="sng" dirty="0"/>
              <a:t>obtención de certificados de </a:t>
            </a:r>
            <a:r>
              <a:rPr lang="es-CO" sz="2400" b="1" u="sng" dirty="0" smtClean="0"/>
              <a:t>calidad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Apropiación y seguimiento de </a:t>
            </a:r>
            <a:r>
              <a:rPr lang="es-CO" sz="1600" dirty="0"/>
              <a:t>normas y estándares </a:t>
            </a:r>
            <a:r>
              <a:rPr lang="es-CO" sz="1600" dirty="0" smtClean="0"/>
              <a:t>nacionales.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Producción </a:t>
            </a:r>
            <a:r>
              <a:rPr lang="es-CO" sz="1600" dirty="0"/>
              <a:t>de </a:t>
            </a:r>
            <a:r>
              <a:rPr lang="es-CO" sz="1600" dirty="0" smtClean="0"/>
              <a:t>documentos </a:t>
            </a:r>
            <a:r>
              <a:rPr lang="es-CO" sz="1600" dirty="0"/>
              <a:t>centrales </a:t>
            </a:r>
            <a:r>
              <a:rPr lang="es-CO" sz="1600" dirty="0" smtClean="0"/>
              <a:t>= responsables </a:t>
            </a:r>
            <a:r>
              <a:rPr lang="es-CO" sz="1600" dirty="0" err="1" smtClean="0"/>
              <a:t>UAIC</a:t>
            </a:r>
            <a:r>
              <a:rPr lang="es-CO" sz="1600" dirty="0" smtClean="0"/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Participación de la comunidad como fuentes de información (estudiantes=clientes; docentes=recurso humano).</a:t>
            </a:r>
          </a:p>
          <a:p>
            <a:pPr marL="457200" indent="-457200">
              <a:buFont typeface="+mj-lt"/>
              <a:buAutoNum type="arabicPeriod"/>
            </a:pPr>
            <a:endParaRPr lang="es-CO" sz="2400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CO" sz="2000" b="1" dirty="0" smtClean="0"/>
              <a:t>Tendencia </a:t>
            </a:r>
            <a:r>
              <a:rPr lang="es-CO" sz="2000" b="1" dirty="0"/>
              <a:t>de </a:t>
            </a:r>
            <a:r>
              <a:rPr lang="es-CO" sz="2000" b="1" dirty="0" smtClean="0"/>
              <a:t>modelos </a:t>
            </a:r>
            <a:r>
              <a:rPr lang="es-CO" sz="2000" b="1" dirty="0"/>
              <a:t>internos con un mayor énfasis en el </a:t>
            </a:r>
            <a:r>
              <a:rPr lang="es-CO" sz="2400" b="1" u="sng" dirty="0"/>
              <a:t>aseguramiento de la calidad </a:t>
            </a:r>
            <a:r>
              <a:rPr lang="es-CO" sz="2400" b="1" u="sng" dirty="0" smtClean="0"/>
              <a:t>académica</a:t>
            </a:r>
            <a:endParaRPr lang="es-CO" sz="2000" b="1" u="sng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Apropiación </a:t>
            </a:r>
            <a:r>
              <a:rPr lang="es-CO" sz="1600" dirty="0"/>
              <a:t>de </a:t>
            </a:r>
            <a:r>
              <a:rPr lang="es-CO" sz="1600" dirty="0" smtClean="0"/>
              <a:t>lineamientos (esp. CNA) </a:t>
            </a:r>
            <a:r>
              <a:rPr lang="es-CO" sz="1600" dirty="0"/>
              <a:t>para </a:t>
            </a:r>
            <a:r>
              <a:rPr lang="es-CO" sz="1600" dirty="0" smtClean="0"/>
              <a:t>autoevaluación + adecuaciones </a:t>
            </a:r>
            <a:r>
              <a:rPr lang="es-CO" sz="1600" dirty="0"/>
              <a:t>o desarrollos institucionales propios surgidos de la discusión académica o de instancias vinculadas directamente con la dirección académica, curricular o de </a:t>
            </a:r>
            <a:r>
              <a:rPr lang="es-CO" sz="1600" dirty="0" smtClean="0"/>
              <a:t>programas.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sz="1600" dirty="0"/>
              <a:t>Procesos </a:t>
            </a:r>
            <a:r>
              <a:rPr lang="es-CO" sz="1600" dirty="0" smtClean="0"/>
              <a:t>completos </a:t>
            </a:r>
            <a:r>
              <a:rPr lang="es-CO" sz="1600" dirty="0"/>
              <a:t>de autoevaluación </a:t>
            </a:r>
            <a:r>
              <a:rPr lang="es-CO" sz="1600" dirty="0" smtClean="0"/>
              <a:t>y planes </a:t>
            </a:r>
            <a:r>
              <a:rPr lang="es-CO" sz="1600" dirty="0"/>
              <a:t>de </a:t>
            </a:r>
            <a:r>
              <a:rPr lang="es-CO" sz="1600" dirty="0" smtClean="0"/>
              <a:t>mejoramiento con seguimiento permanente.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Modelos calidad académica // calidad administrativa.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UAIC – lidera; toma de decisiones = órganos colegiados.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sz="1600" dirty="0" smtClean="0"/>
              <a:t>Participación comunidad educativa – autoevaluación.</a:t>
            </a:r>
            <a:endParaRPr lang="es-CO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>
                <a:solidFill>
                  <a:schemeClr val="bg1"/>
                </a:solidFill>
              </a:rPr>
              <a:t>Tendencias en los modelos internos de aseguramiento de la calidad, de acuerdo a los documentos enviados por las IES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3528" y="980728"/>
            <a:ext cx="81369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CO" sz="2400" b="1" dirty="0" smtClean="0"/>
              <a:t>3. Tendencia </a:t>
            </a:r>
            <a:r>
              <a:rPr lang="es-CO" sz="2400" b="1" dirty="0"/>
              <a:t>de modelos internos con un mayor énfasis en </a:t>
            </a:r>
            <a:r>
              <a:rPr lang="es-CO" sz="2400" b="1" dirty="0" smtClean="0"/>
              <a:t>el </a:t>
            </a:r>
            <a:r>
              <a:rPr lang="es-CO" sz="2800" b="1" u="sng" dirty="0"/>
              <a:t>desarrollo institucional </a:t>
            </a:r>
            <a:r>
              <a:rPr lang="es-CO" sz="2800" b="1" u="sng" dirty="0" smtClean="0"/>
              <a:t>articulado</a:t>
            </a:r>
          </a:p>
          <a:p>
            <a:pPr marL="457200" indent="-457200">
              <a:buFont typeface="+mj-lt"/>
              <a:buAutoNum type="arabicPeriod"/>
            </a:pPr>
            <a:endParaRPr lang="es-CO" sz="24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dirty="0" smtClean="0"/>
              <a:t>Experiencia previa con modelos para búsqueda de certificados y para el aseguramiento de la calidad académica. 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dirty="0" smtClean="0"/>
              <a:t>Articulación ámbito administrativo con dirección académica.</a:t>
            </a:r>
          </a:p>
          <a:p>
            <a:pPr marL="1371600" lvl="2" indent="-457200" algn="just">
              <a:buFont typeface="Courier New" pitchFamily="49" charset="0"/>
              <a:buChar char="o"/>
            </a:pPr>
            <a:r>
              <a:rPr lang="es-CO" dirty="0" smtClean="0"/>
              <a:t>Políticas institucionales y públicas</a:t>
            </a:r>
          </a:p>
          <a:p>
            <a:pPr marL="1371600" lvl="2" indent="-457200" algn="just">
              <a:buFont typeface="Courier New" pitchFamily="49" charset="0"/>
              <a:buChar char="o"/>
            </a:pPr>
            <a:r>
              <a:rPr lang="es-CO" dirty="0" smtClean="0"/>
              <a:t>Procesos de gestión y evaluación</a:t>
            </a:r>
          </a:p>
          <a:p>
            <a:pPr marL="1371600" lvl="2" indent="-457200" algn="just">
              <a:buFont typeface="Courier New" pitchFamily="49" charset="0"/>
              <a:buChar char="o"/>
            </a:pPr>
            <a:r>
              <a:rPr lang="es-CO" dirty="0" smtClean="0"/>
              <a:t>Todas las instancias y unidades de la IES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dirty="0" smtClean="0"/>
              <a:t>Mayor </a:t>
            </a:r>
            <a:r>
              <a:rPr lang="es-CO" dirty="0"/>
              <a:t>liderazgo desde un órgano colegiado académico o un comité o consejo </a:t>
            </a:r>
            <a:r>
              <a:rPr lang="es-CO" dirty="0" smtClean="0"/>
              <a:t>directivo. UAIC es instancia de coordinación y apoyo.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dirty="0" smtClean="0"/>
              <a:t>Órganos </a:t>
            </a:r>
            <a:r>
              <a:rPr lang="es-CO" dirty="0"/>
              <a:t>colegiados de diferentes niveles (Ej. comités de programa, de facultad o equivalente y de nivel central</a:t>
            </a:r>
            <a:r>
              <a:rPr lang="es-CO" dirty="0" smtClean="0"/>
              <a:t>) – comunicación, organización y definición de funciones.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s-CO" dirty="0" smtClean="0"/>
              <a:t>Niveles </a:t>
            </a:r>
            <a:r>
              <a:rPr lang="es-CO" dirty="0"/>
              <a:t>y ámbitos de </a:t>
            </a:r>
            <a:r>
              <a:rPr lang="es-CO" dirty="0" smtClean="0"/>
              <a:t>participación - Compromiso </a:t>
            </a:r>
            <a:r>
              <a:rPr lang="es-CO" dirty="0"/>
              <a:t>por fomentar </a:t>
            </a:r>
            <a:r>
              <a:rPr lang="es-CO" dirty="0" smtClean="0"/>
              <a:t>mayor </a:t>
            </a:r>
            <a:r>
              <a:rPr lang="es-CO" dirty="0"/>
              <a:t>participación de la comunidad institucional en </a:t>
            </a:r>
            <a:r>
              <a:rPr lang="es-CO" dirty="0" smtClean="0"/>
              <a:t>AIC – inclusión en diferentes procesos.</a:t>
            </a:r>
            <a:endParaRPr lang="es-CO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76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Tendencias en los modelos internos de aseguramiento de la calidad, de acuerdo a los documentos enviados por las IES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59632" y="1772816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/>
              <a:t>“</a:t>
            </a:r>
            <a:r>
              <a:rPr lang="es-CO" sz="2400" b="1" dirty="0"/>
              <a:t>Es </a:t>
            </a:r>
            <a:r>
              <a:rPr lang="es-CO" sz="2400" b="1" dirty="0" smtClean="0"/>
              <a:t>necesario que </a:t>
            </a:r>
            <a:r>
              <a:rPr lang="es-CO" sz="2400" b="1" dirty="0"/>
              <a:t>se establezca una reflexión en las IES sobre </a:t>
            </a:r>
            <a:r>
              <a:rPr lang="es-CO" sz="2400" b="1" dirty="0">
                <a:solidFill>
                  <a:srgbClr val="FF0000"/>
                </a:solidFill>
              </a:rPr>
              <a:t>cómo estos énfasis participan en la construcción de sus propios modelos </a:t>
            </a:r>
            <a:r>
              <a:rPr lang="es-CO" sz="2400" b="1" dirty="0" smtClean="0"/>
              <a:t>y </a:t>
            </a:r>
            <a:r>
              <a:rPr lang="es-CO" sz="2400" b="1" dirty="0"/>
              <a:t>que en estos se incluya la importancia de obtener certificados de calidad, pero como una evidencia del aseguramiento de la calidad académica y desde una perspectiva que privilegie la articulación y el desarrollo institucional </a:t>
            </a:r>
            <a:r>
              <a:rPr lang="es-CO" sz="2400" b="1" dirty="0" smtClean="0"/>
              <a:t>integrado”</a:t>
            </a:r>
            <a:r>
              <a:rPr lang="es-CO" sz="2400" dirty="0" smtClean="0"/>
              <a:t> </a:t>
            </a:r>
            <a:endParaRPr lang="es-CO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95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2160240"/>
          </a:xfrm>
        </p:spPr>
        <p:txBody>
          <a:bodyPr>
            <a:noAutofit/>
          </a:bodyPr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TRES ASPECTOS CENTRALES Y COMPLEMENTARIOS ENCONTRADOS EN LOS MODELOS CON ÉNFASIS EN EL DESARROLLO INSTITUCIONAL ARTICULADO</a:t>
            </a:r>
            <a:endParaRPr lang="es-CO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98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romanUcPeriod"/>
            </a:pPr>
            <a:r>
              <a:rPr lang="es-CO" sz="3200" b="1" dirty="0" smtClean="0">
                <a:solidFill>
                  <a:schemeClr val="tx1"/>
                </a:solidFill>
              </a:rPr>
              <a:t>Política institucional para el aseguramiento de la calidad</a:t>
            </a:r>
          </a:p>
        </p:txBody>
      </p:sp>
    </p:spTree>
    <p:extLst>
      <p:ext uri="{BB962C8B-B14F-4D97-AF65-F5344CB8AC3E}">
        <p14:creationId xmlns="" xmlns:p14="http://schemas.microsoft.com/office/powerpoint/2010/main" val="18598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39"/>
          </a:xfrm>
        </p:spPr>
        <p:txBody>
          <a:bodyPr>
            <a:normAutofit fontScale="62500" lnSpcReduction="20000"/>
          </a:bodyPr>
          <a:lstStyle/>
          <a:p>
            <a:pPr marL="514350" indent="-514350" algn="ctr">
              <a:buNone/>
            </a:pPr>
            <a:r>
              <a:rPr lang="es-CO" sz="3600" b="1" dirty="0" smtClean="0"/>
              <a:t>Modelo de aseguramiento interno de la calidad para las instituciones de educación superior en Colombia</a:t>
            </a:r>
          </a:p>
          <a:p>
            <a:pPr marL="514350" indent="-514350" algn="just">
              <a:buNone/>
            </a:pPr>
            <a:endParaRPr lang="es-CO" sz="3000" dirty="0"/>
          </a:p>
          <a:p>
            <a:pPr marL="514350" indent="-514350" algn="just">
              <a:buNone/>
            </a:pPr>
            <a:r>
              <a:rPr lang="es-CO" sz="3000" u="sng" dirty="0" smtClean="0"/>
              <a:t>Productos principales</a:t>
            </a:r>
            <a:r>
              <a:rPr lang="es-CO" sz="3000" dirty="0" smtClean="0"/>
              <a:t>:</a:t>
            </a:r>
          </a:p>
          <a:p>
            <a:pPr algn="just">
              <a:buFontTx/>
              <a:buChar char="-"/>
            </a:pPr>
            <a:r>
              <a:rPr lang="es-CO" sz="2600" b="1" dirty="0"/>
              <a:t>Modelo de aseguramiento interno de la </a:t>
            </a:r>
            <a:r>
              <a:rPr lang="es-CO" sz="2600" b="1" dirty="0" smtClean="0"/>
              <a:t>calidad (incluye manual de uso y manual de acompañamiento).</a:t>
            </a:r>
            <a:endParaRPr lang="es-CO" sz="2600" b="1" dirty="0"/>
          </a:p>
          <a:p>
            <a:pPr algn="just">
              <a:buFontTx/>
              <a:buChar char="-"/>
            </a:pPr>
            <a:r>
              <a:rPr lang="es-CO" sz="2600" b="1" dirty="0" smtClean="0">
                <a:solidFill>
                  <a:schemeClr val="bg1">
                    <a:lumMod val="50000"/>
                  </a:schemeClr>
                </a:solidFill>
              </a:rPr>
              <a:t>Caracterización </a:t>
            </a:r>
            <a:r>
              <a:rPr lang="es-CO" sz="2600" b="1" dirty="0">
                <a:solidFill>
                  <a:schemeClr val="bg1">
                    <a:lumMod val="50000"/>
                  </a:schemeClr>
                </a:solidFill>
              </a:rPr>
              <a:t>de los modelos de aseguramiento interno de la calidad en las IES de </a:t>
            </a:r>
            <a:r>
              <a:rPr lang="es-CO" sz="2600" b="1" dirty="0" smtClean="0">
                <a:solidFill>
                  <a:schemeClr val="bg1">
                    <a:lumMod val="50000"/>
                  </a:schemeClr>
                </a:solidFill>
              </a:rPr>
              <a:t>Colombia.</a:t>
            </a:r>
          </a:p>
          <a:p>
            <a:pPr algn="just">
              <a:buFontTx/>
              <a:buChar char="-"/>
            </a:pPr>
            <a:endParaRPr lang="es-CO" sz="2600" dirty="0"/>
          </a:p>
          <a:p>
            <a:pPr marL="0" indent="0" algn="just">
              <a:buNone/>
            </a:pPr>
            <a:r>
              <a:rPr lang="es-CO" sz="2800" u="sng" dirty="0" smtClean="0"/>
              <a:t>Otros productos:</a:t>
            </a:r>
            <a:endParaRPr lang="es-CO" sz="2600" dirty="0" smtClean="0"/>
          </a:p>
          <a:p>
            <a:pPr algn="just">
              <a:buFontTx/>
              <a:buChar char="-"/>
            </a:pPr>
            <a:r>
              <a:rPr lang="es-CO" sz="2600" dirty="0" smtClean="0"/>
              <a:t>Inventario con información actualizada de las unidades </a:t>
            </a:r>
            <a:r>
              <a:rPr lang="es-CO" sz="2600" dirty="0"/>
              <a:t>de aseguramiento de la </a:t>
            </a:r>
            <a:r>
              <a:rPr lang="es-CO" sz="2600" dirty="0" smtClean="0"/>
              <a:t>calidad en las </a:t>
            </a:r>
            <a:r>
              <a:rPr lang="es-CO" sz="2600" dirty="0" err="1" smtClean="0"/>
              <a:t>IES</a:t>
            </a:r>
            <a:r>
              <a:rPr lang="es-CO" sz="2600" dirty="0" smtClean="0"/>
              <a:t> en Colombia.</a:t>
            </a:r>
          </a:p>
          <a:p>
            <a:pPr algn="just">
              <a:buFontTx/>
              <a:buChar char="-"/>
            </a:pPr>
            <a:r>
              <a:rPr lang="es-CO" sz="2600" dirty="0" smtClean="0"/>
              <a:t>Identificación de factores de éxito y experiencias exitosas de </a:t>
            </a:r>
            <a:r>
              <a:rPr lang="es-CO" sz="2600" dirty="0" err="1" smtClean="0"/>
              <a:t>MAIC</a:t>
            </a:r>
            <a:r>
              <a:rPr lang="es-CO" sz="2600" dirty="0" smtClean="0"/>
              <a:t> en el país (presentadas en el Foro de </a:t>
            </a:r>
            <a:r>
              <a:rPr lang="es-CO" sz="2600" dirty="0" err="1" smtClean="0"/>
              <a:t>MAIC</a:t>
            </a:r>
            <a:r>
              <a:rPr lang="es-CO" sz="2600" dirty="0" smtClean="0"/>
              <a:t>).</a:t>
            </a:r>
          </a:p>
          <a:p>
            <a:pPr algn="just">
              <a:buFontTx/>
              <a:buChar char="-"/>
            </a:pPr>
            <a:r>
              <a:rPr lang="es-CO" sz="2600" dirty="0"/>
              <a:t>Revisión de literatura </a:t>
            </a:r>
            <a:r>
              <a:rPr lang="es-CO" sz="2600" dirty="0" smtClean="0"/>
              <a:t>especializada sobre </a:t>
            </a:r>
            <a:r>
              <a:rPr lang="es-CO" sz="2600" dirty="0" err="1"/>
              <a:t>MAIC</a:t>
            </a:r>
            <a:r>
              <a:rPr lang="es-CO" sz="2600" dirty="0"/>
              <a:t> en educación superior.</a:t>
            </a:r>
          </a:p>
          <a:p>
            <a:pPr algn="just">
              <a:buFontTx/>
              <a:buChar char="-"/>
            </a:pPr>
            <a:r>
              <a:rPr lang="es-CO" sz="2600" dirty="0"/>
              <a:t>Marco conceptual para el análisis de la gestión y su relación con la obtención de altos estándares de calidad.</a:t>
            </a:r>
          </a:p>
          <a:p>
            <a:pPr algn="just">
              <a:buFontTx/>
              <a:buChar char="-"/>
            </a:pPr>
            <a:r>
              <a:rPr lang="es-CO" sz="2600" dirty="0" smtClean="0"/>
              <a:t>Ruta </a:t>
            </a:r>
            <a:r>
              <a:rPr lang="es-CO" sz="2600" dirty="0"/>
              <a:t>académica para la divulgación del modelo</a:t>
            </a:r>
            <a:r>
              <a:rPr lang="es-CO" sz="2600" dirty="0" smtClean="0"/>
              <a:t>.</a:t>
            </a:r>
          </a:p>
          <a:p>
            <a:pPr algn="just">
              <a:buFontTx/>
              <a:buChar char="-"/>
            </a:pPr>
            <a:endParaRPr lang="es-CO" sz="2600" dirty="0" smtClean="0"/>
          </a:p>
          <a:p>
            <a:pPr marL="0" indent="0" algn="ctr">
              <a:buNone/>
            </a:pPr>
            <a:r>
              <a:rPr lang="es-CO" sz="2900" b="1" dirty="0" smtClean="0"/>
              <a:t>Las publicaciones con los productos principales pueden ser consultadas en: </a:t>
            </a:r>
            <a:r>
              <a:rPr lang="es-CO" sz="2900" dirty="0" smtClean="0">
                <a:hlinkClick r:id="rId3"/>
              </a:rPr>
              <a:t>convenioandresbello.org/superior/publicaciones/</a:t>
            </a:r>
            <a:endParaRPr lang="es-CO" sz="2600" dirty="0" smtClean="0"/>
          </a:p>
          <a:p>
            <a:pPr algn="just">
              <a:buFontTx/>
              <a:buChar char="-"/>
            </a:pPr>
            <a:endParaRPr lang="es-CO" sz="3000" dirty="0" smtClean="0"/>
          </a:p>
          <a:p>
            <a:pPr algn="just">
              <a:buFontTx/>
              <a:buChar char="-"/>
            </a:pPr>
            <a:endParaRPr lang="es-CO" sz="3000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514350" indent="-514350">
              <a:buFont typeface="+mj-lt"/>
              <a:buAutoNum type="arabicPeriod"/>
            </a:pPr>
            <a:endParaRPr lang="es-CO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PROYECTO MACRO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09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TRES </a:t>
            </a:r>
            <a:r>
              <a:rPr lang="es-CO" sz="2400" b="1" dirty="0">
                <a:solidFill>
                  <a:schemeClr val="bg1"/>
                </a:solidFill>
              </a:rPr>
              <a:t>ASPECTOS COMPLEMENTARIOS </a:t>
            </a:r>
            <a:r>
              <a:rPr lang="es-CO" sz="2400" b="1" dirty="0" smtClean="0">
                <a:solidFill>
                  <a:schemeClr val="bg1"/>
                </a:solidFill>
              </a:rPr>
              <a:t>PARA MODELOS INTEGRALES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692696"/>
            <a:ext cx="81369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s-CO" sz="2000" b="1" dirty="0" smtClean="0"/>
              <a:t>Política institucional para el aseguramiento de la calidad:</a:t>
            </a:r>
          </a:p>
          <a:p>
            <a:pPr marL="514350" indent="-514350">
              <a:buAutoNum type="romanUcPeriod"/>
            </a:pPr>
            <a:endParaRPr lang="es-CO" sz="2000" b="1" dirty="0" smtClean="0"/>
          </a:p>
          <a:p>
            <a:pPr marL="914400" lvl="1" indent="-457200" algn="just">
              <a:buFont typeface="+mj-lt"/>
              <a:buAutoNum type="arabicPeriod"/>
            </a:pPr>
            <a:r>
              <a:rPr lang="es-CO" dirty="0" smtClean="0"/>
              <a:t>Marco conceptual y normativo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CO" dirty="0" smtClean="0"/>
              <a:t>Relación con la misión, la visión y el proyecto educativo institucional (autodefinición de su lugar en el sistema de educación superior)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CO" dirty="0" smtClean="0"/>
              <a:t>Difusión, acceso, revisión y reforma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CO" dirty="0" smtClean="0"/>
              <a:t>Alcance de la política institucional</a:t>
            </a:r>
            <a:endParaRPr lang="es-CO" sz="2400" b="1" dirty="0" smtClean="0"/>
          </a:p>
        </p:txBody>
      </p:sp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6912768" cy="3168352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15616" y="2924944"/>
            <a:ext cx="720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s-CO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olítica institucional de aseguramiento de la calidad en las IES participantes</a:t>
            </a:r>
            <a:endParaRPr kumimoji="0" lang="es-CO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14350" indent="-514350"/>
            <a:r>
              <a:rPr lang="es-CO" sz="3200" b="1" dirty="0" smtClean="0">
                <a:solidFill>
                  <a:schemeClr val="tx1"/>
                </a:solidFill>
              </a:rPr>
              <a:t>II. Sistema integrado para el aseguramiento de la calidad</a:t>
            </a:r>
          </a:p>
        </p:txBody>
      </p:sp>
    </p:spTree>
    <p:extLst>
      <p:ext uri="{BB962C8B-B14F-4D97-AF65-F5344CB8AC3E}">
        <p14:creationId xmlns="" xmlns:p14="http://schemas.microsoft.com/office/powerpoint/2010/main" val="18598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TRES </a:t>
            </a:r>
            <a:r>
              <a:rPr lang="es-CO" sz="2400" b="1" dirty="0">
                <a:solidFill>
                  <a:schemeClr val="bg1"/>
                </a:solidFill>
              </a:rPr>
              <a:t>ASPECTOS COMPLEMENTARIOS </a:t>
            </a:r>
            <a:r>
              <a:rPr lang="es-CO" sz="2400" b="1" dirty="0" smtClean="0">
                <a:solidFill>
                  <a:schemeClr val="bg1"/>
                </a:solidFill>
              </a:rPr>
              <a:t>PARA </a:t>
            </a:r>
            <a:r>
              <a:rPr lang="es-CO" sz="2400" b="1" dirty="0">
                <a:solidFill>
                  <a:schemeClr val="bg1"/>
                </a:solidFill>
              </a:rPr>
              <a:t>MODELOS INTEGRALES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692696"/>
            <a:ext cx="8136904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CO" sz="2000" b="1" dirty="0" smtClean="0"/>
              <a:t>II.  Sistema integrado para el aseguramiento de la calidad: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CO" sz="1050" dirty="0" smtClean="0"/>
          </a:p>
          <a:p>
            <a:pPr marL="914400" lvl="1" indent="-457200" algn="just"/>
            <a:r>
              <a:rPr lang="es-CO" sz="2400" dirty="0" smtClean="0"/>
              <a:t>1. Gestión de la información</a:t>
            </a:r>
          </a:p>
          <a:p>
            <a:pPr marL="1371600" lvl="2" indent="-457200" algn="just">
              <a:buFont typeface="Wingdings" pitchFamily="2" charset="2"/>
              <a:buChar char="§"/>
            </a:pPr>
            <a:r>
              <a:rPr lang="es-CO" dirty="0" smtClean="0"/>
              <a:t>Identificación de información pertinente</a:t>
            </a:r>
          </a:p>
          <a:p>
            <a:pPr marL="1371600" lvl="2" indent="-457200" algn="just">
              <a:buFont typeface="Wingdings" pitchFamily="2" charset="2"/>
              <a:buChar char="§"/>
            </a:pPr>
            <a:r>
              <a:rPr lang="es-CO" dirty="0" smtClean="0"/>
              <a:t>Fuentes de información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4928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68560" y="587727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"/>
              </a:rPr>
              <a:t>[</a:t>
            </a:r>
            <a:r>
              <a:rPr kumimoji="0" lang="es-CO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"/>
              </a:rPr>
              <a:t>1]</a:t>
            </a:r>
            <a:r>
              <a:rPr kumimoji="0" lang="es-CO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El uso del SNEDES se utilizó como pregunta de control, porque este sistema de información no se encuentra aún en funcionamiento.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7848872" cy="3395464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23728" y="2348880"/>
            <a:ext cx="49291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Uso de sistemas de información oficiales en IES participantes del estudio</a:t>
            </a:r>
            <a:r>
              <a:rPr kumimoji="0" lang="es-CO" sz="12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"/>
              </a:rPr>
              <a:t>[</a:t>
            </a:r>
            <a:r>
              <a:rPr kumimoji="0" lang="es-CO" sz="1200" b="1" i="0" u="none" strike="noStrike" cap="none" normalizeH="0" baseline="3000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"/>
              </a:rPr>
              <a:t>1]</a:t>
            </a:r>
            <a:endParaRPr kumimoji="0" lang="es-C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TRES </a:t>
            </a:r>
            <a:r>
              <a:rPr lang="es-CO" sz="2400" b="1" dirty="0">
                <a:solidFill>
                  <a:schemeClr val="bg1"/>
                </a:solidFill>
              </a:rPr>
              <a:t>ASPECTOS COMPLEMENTARIOS </a:t>
            </a:r>
            <a:r>
              <a:rPr lang="es-CO" sz="2400" b="1" dirty="0" smtClean="0">
                <a:solidFill>
                  <a:schemeClr val="bg1"/>
                </a:solidFill>
              </a:rPr>
              <a:t>PARA </a:t>
            </a:r>
            <a:r>
              <a:rPr lang="es-CO" sz="2400" b="1" dirty="0">
                <a:solidFill>
                  <a:schemeClr val="bg1"/>
                </a:solidFill>
              </a:rPr>
              <a:t>MODELOS INTEGRALES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692696"/>
            <a:ext cx="8136904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CO" sz="2000" b="1" dirty="0" smtClean="0"/>
              <a:t>II. </a:t>
            </a:r>
            <a:r>
              <a:rPr lang="es-CO" sz="2000" b="1" dirty="0"/>
              <a:t>… Sistema integrado </a:t>
            </a:r>
            <a:r>
              <a:rPr lang="es-CO" sz="2000" b="1" dirty="0" smtClean="0"/>
              <a:t>para el aseguramiento de la calidad: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CO" sz="1050" dirty="0" smtClean="0"/>
          </a:p>
          <a:p>
            <a:pPr marL="914400" lvl="1" indent="-457200" algn="just"/>
            <a:r>
              <a:rPr lang="es-CO" sz="2400" dirty="0" smtClean="0"/>
              <a:t>1. …Gestión de la información</a:t>
            </a:r>
          </a:p>
          <a:p>
            <a:pPr marL="1371600" lvl="2" indent="-457200" algn="just">
              <a:buFont typeface="Wingdings" pitchFamily="2" charset="2"/>
              <a:buChar char="§"/>
            </a:pPr>
            <a:r>
              <a:rPr lang="es-CO" sz="1600" dirty="0" smtClean="0"/>
              <a:t>Acopio, organización, almacenamiento, aseguramiento y actualización permanente de la información.</a:t>
            </a:r>
          </a:p>
          <a:p>
            <a:pPr marL="1371600" lvl="2" indent="-457200" algn="just">
              <a:buFont typeface="Wingdings" pitchFamily="2" charset="2"/>
              <a:buChar char="§"/>
            </a:pPr>
            <a:r>
              <a:rPr lang="es-CO" sz="1600" dirty="0" smtClean="0"/>
              <a:t>Difusión y acceso</a:t>
            </a:r>
            <a:endParaRPr lang="es-CO" sz="1600" b="1" dirty="0" smtClean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4928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31640" y="2420888"/>
            <a:ext cx="6912768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Gestión de la información para el aseguramiento de la calidad en las IES participantes</a:t>
            </a:r>
          </a:p>
        </p:txBody>
      </p:sp>
      <p:pic>
        <p:nvPicPr>
          <p:cNvPr id="9" name="8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992888" cy="3670548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TRES </a:t>
            </a:r>
            <a:r>
              <a:rPr lang="es-CO" sz="2400" b="1" dirty="0">
                <a:solidFill>
                  <a:schemeClr val="bg1"/>
                </a:solidFill>
              </a:rPr>
              <a:t>ASPECTOS COMPLEMENTARIOS </a:t>
            </a:r>
            <a:r>
              <a:rPr lang="es-CO" sz="2400" b="1" dirty="0" smtClean="0">
                <a:solidFill>
                  <a:schemeClr val="bg1"/>
                </a:solidFill>
              </a:rPr>
              <a:t>PARA </a:t>
            </a:r>
            <a:r>
              <a:rPr lang="es-CO" sz="2400" b="1" dirty="0">
                <a:solidFill>
                  <a:schemeClr val="bg1"/>
                </a:solidFill>
              </a:rPr>
              <a:t>MODELOS INTEGRALES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764704"/>
            <a:ext cx="8136904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CO" sz="2000" b="1" dirty="0" smtClean="0"/>
              <a:t>II. </a:t>
            </a:r>
            <a:r>
              <a:rPr lang="es-CO" sz="2000" b="1" dirty="0"/>
              <a:t>… Sistema </a:t>
            </a:r>
            <a:r>
              <a:rPr lang="es-CO" sz="2000" b="1" dirty="0" smtClean="0"/>
              <a:t>integrado para el aseguramiento de la calidad: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CO" sz="1050" dirty="0" smtClean="0"/>
          </a:p>
          <a:p>
            <a:pPr marL="914400" lvl="1" indent="-457200" algn="just"/>
            <a:r>
              <a:rPr lang="es-CO" sz="2400" dirty="0" smtClean="0"/>
              <a:t>2. Unidades de aseguramiento interno de la calidad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4928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03648" y="2060848"/>
            <a:ext cx="61926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Año de inicio de funcionamiento de la unidad de aseguramiento interno de la calidad en IES participantes</a:t>
            </a:r>
          </a:p>
        </p:txBody>
      </p:sp>
      <p:pic>
        <p:nvPicPr>
          <p:cNvPr id="10" name="9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264696" cy="2808312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TRES </a:t>
            </a:r>
            <a:r>
              <a:rPr lang="es-CO" sz="2400" b="1" dirty="0">
                <a:solidFill>
                  <a:schemeClr val="bg1"/>
                </a:solidFill>
              </a:rPr>
              <a:t>ASPECTOS COMPLEMENTARIOS </a:t>
            </a:r>
            <a:r>
              <a:rPr lang="es-CO" sz="2400" b="1" dirty="0" smtClean="0">
                <a:solidFill>
                  <a:schemeClr val="bg1"/>
                </a:solidFill>
              </a:rPr>
              <a:t>PARA </a:t>
            </a:r>
            <a:r>
              <a:rPr lang="es-CO" sz="2400" b="1" dirty="0">
                <a:solidFill>
                  <a:schemeClr val="bg1"/>
                </a:solidFill>
              </a:rPr>
              <a:t>MODELOS INTEGRALES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764704"/>
            <a:ext cx="8136904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CO" sz="2000" b="1" dirty="0" smtClean="0"/>
              <a:t>II. </a:t>
            </a:r>
            <a:r>
              <a:rPr lang="es-CO" sz="2000" b="1" dirty="0"/>
              <a:t>… Sistema integrado </a:t>
            </a:r>
            <a:r>
              <a:rPr lang="es-CO" sz="2000" b="1" dirty="0" smtClean="0"/>
              <a:t>para el aseguramiento de la calidad: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CO" sz="1050" dirty="0" smtClean="0"/>
          </a:p>
          <a:p>
            <a:pPr marL="914400" lvl="1" indent="-457200" algn="just"/>
            <a:r>
              <a:rPr lang="es-CO" sz="2400" dirty="0" smtClean="0"/>
              <a:t>2. …Unidades de aseguramiento interno de la calidad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4928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99592" y="1844824"/>
            <a:ext cx="669674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Diversidad en niveles y denominación de la unidad de aseguramiento interno de la calidad</a:t>
            </a:r>
          </a:p>
        </p:txBody>
      </p:sp>
      <p:pic>
        <p:nvPicPr>
          <p:cNvPr id="10" name="9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6696744" cy="3744416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TRES </a:t>
            </a:r>
            <a:r>
              <a:rPr lang="es-CO" sz="2400" b="1" dirty="0">
                <a:solidFill>
                  <a:schemeClr val="bg1"/>
                </a:solidFill>
              </a:rPr>
              <a:t>ASPECTOS COMPLEMENTARIOS </a:t>
            </a:r>
            <a:r>
              <a:rPr lang="es-CO" sz="2400" b="1" dirty="0" smtClean="0">
                <a:solidFill>
                  <a:schemeClr val="bg1"/>
                </a:solidFill>
              </a:rPr>
              <a:t>PARA </a:t>
            </a:r>
            <a:r>
              <a:rPr lang="es-CO" sz="2400" b="1" dirty="0">
                <a:solidFill>
                  <a:schemeClr val="bg1"/>
                </a:solidFill>
              </a:rPr>
              <a:t>MODELOS INTEGRALES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692696"/>
            <a:ext cx="8136904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CO" sz="2000" b="1" dirty="0" smtClean="0"/>
              <a:t>II. </a:t>
            </a:r>
            <a:r>
              <a:rPr lang="es-CO" sz="2000" b="1" dirty="0"/>
              <a:t>… Sistema integrado </a:t>
            </a:r>
            <a:r>
              <a:rPr lang="es-CO" sz="2000" b="1" dirty="0" smtClean="0"/>
              <a:t>para el aseguramiento de la calidad: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CO" sz="1050" dirty="0" smtClean="0"/>
          </a:p>
          <a:p>
            <a:pPr marL="914400" lvl="1" indent="-457200" algn="just"/>
            <a:r>
              <a:rPr lang="es-CO" sz="2400" dirty="0" smtClean="0"/>
              <a:t>2. ...Unidades de aseguramiento interno de la calidad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15616" y="1772816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Instancia inmediata superior a la que reporta la unidad de aseguramiento interno de la calidad en las IES</a:t>
            </a:r>
          </a:p>
        </p:txBody>
      </p:sp>
      <p:pic>
        <p:nvPicPr>
          <p:cNvPr id="9" name="8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328592" cy="403244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TRES </a:t>
            </a:r>
            <a:r>
              <a:rPr lang="es-CO" sz="2400" b="1" dirty="0">
                <a:solidFill>
                  <a:schemeClr val="bg1"/>
                </a:solidFill>
              </a:rPr>
              <a:t>ASPECTOS COMPLEMENTARIOS </a:t>
            </a:r>
            <a:r>
              <a:rPr lang="es-CO" sz="2400" b="1" dirty="0" smtClean="0">
                <a:solidFill>
                  <a:schemeClr val="bg1"/>
                </a:solidFill>
              </a:rPr>
              <a:t>PARA </a:t>
            </a:r>
            <a:r>
              <a:rPr lang="es-CO" sz="2400" b="1" dirty="0">
                <a:solidFill>
                  <a:schemeClr val="bg1"/>
                </a:solidFill>
              </a:rPr>
              <a:t>MODELOS INTEGRALES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5536" y="764704"/>
            <a:ext cx="8136904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CO" sz="2000" b="1" dirty="0" smtClean="0"/>
              <a:t>II. </a:t>
            </a:r>
            <a:r>
              <a:rPr lang="es-CO" sz="2000" b="1" dirty="0"/>
              <a:t>… Sistema integrado </a:t>
            </a:r>
            <a:r>
              <a:rPr lang="es-CO" sz="2000" b="1" dirty="0" smtClean="0"/>
              <a:t>para el aseguramiento de la calidad: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CO" sz="1050" dirty="0" smtClean="0"/>
          </a:p>
          <a:p>
            <a:pPr marL="914400" lvl="1" indent="-457200" algn="just"/>
            <a:r>
              <a:rPr lang="es-CO" sz="2400" dirty="0" smtClean="0"/>
              <a:t>2. …Unidades de aseguramiento interno de la calidad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4928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87624" y="2060848"/>
            <a:ext cx="6840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Caracterización de la unidad de aseguramiento interno de la calidad en las IES participantes</a:t>
            </a:r>
          </a:p>
        </p:txBody>
      </p:sp>
      <p:pic>
        <p:nvPicPr>
          <p:cNvPr id="9" name="8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848872" cy="396044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TRES </a:t>
            </a:r>
            <a:r>
              <a:rPr lang="es-CO" sz="2400" b="1" dirty="0">
                <a:solidFill>
                  <a:schemeClr val="bg1"/>
                </a:solidFill>
              </a:rPr>
              <a:t>ASPECTOS COMPLEMENTARIOS </a:t>
            </a:r>
            <a:r>
              <a:rPr lang="es-CO" sz="2400" b="1" dirty="0" smtClean="0">
                <a:solidFill>
                  <a:schemeClr val="bg1"/>
                </a:solidFill>
              </a:rPr>
              <a:t>PARA </a:t>
            </a:r>
            <a:r>
              <a:rPr lang="es-CO" sz="2400" b="1" dirty="0">
                <a:solidFill>
                  <a:schemeClr val="bg1"/>
                </a:solidFill>
              </a:rPr>
              <a:t>MODELOS INTEGRALES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836712"/>
            <a:ext cx="8136904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CO" sz="2000" b="1" dirty="0" smtClean="0"/>
              <a:t>II. </a:t>
            </a:r>
            <a:r>
              <a:rPr lang="es-CO" sz="2000" b="1" dirty="0"/>
              <a:t>… Sistema integrado </a:t>
            </a:r>
            <a:r>
              <a:rPr lang="es-CO" sz="2000" b="1" dirty="0" smtClean="0"/>
              <a:t>para el aseguramiento de la calidad: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CO" sz="1050" dirty="0" smtClean="0"/>
          </a:p>
          <a:p>
            <a:pPr marL="914400" lvl="1" indent="-457200" algn="just"/>
            <a:r>
              <a:rPr lang="es-CO" sz="2400" dirty="0" smtClean="0"/>
              <a:t>3. Órgano colegiado para la toma de decisiones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4928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87624" y="206084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Caracterización de los órganos colegiados para la toma de decisiones en el aseguramiento interno de la calidad en las IES participantes</a:t>
            </a:r>
          </a:p>
        </p:txBody>
      </p:sp>
      <p:pic>
        <p:nvPicPr>
          <p:cNvPr id="9" name="8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6840760" cy="360040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TRES </a:t>
            </a:r>
            <a:r>
              <a:rPr lang="es-CO" sz="2400" b="1" dirty="0">
                <a:solidFill>
                  <a:schemeClr val="bg1"/>
                </a:solidFill>
              </a:rPr>
              <a:t>ASPECTOS COMPLEMENTARIOS </a:t>
            </a:r>
            <a:r>
              <a:rPr lang="es-CO" sz="2400" b="1" dirty="0" smtClean="0">
                <a:solidFill>
                  <a:schemeClr val="bg1"/>
                </a:solidFill>
              </a:rPr>
              <a:t>PARA </a:t>
            </a:r>
            <a:r>
              <a:rPr lang="es-CO" sz="2400" b="1" dirty="0">
                <a:solidFill>
                  <a:schemeClr val="bg1"/>
                </a:solidFill>
              </a:rPr>
              <a:t>MODELOS INTEGRALES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778371"/>
            <a:ext cx="8136904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CO" sz="2000" b="1" dirty="0" smtClean="0"/>
              <a:t>II. </a:t>
            </a:r>
            <a:r>
              <a:rPr lang="es-CO" sz="2000" b="1" dirty="0"/>
              <a:t>… Sistema integrado </a:t>
            </a:r>
            <a:r>
              <a:rPr lang="es-CO" sz="2000" b="1" dirty="0" smtClean="0"/>
              <a:t>para el aseguramiento de la calidad: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CO" sz="1050" dirty="0" smtClean="0"/>
          </a:p>
          <a:p>
            <a:pPr marL="914400" lvl="1" indent="-457200" algn="just"/>
            <a:r>
              <a:rPr lang="es-CO" sz="2400" dirty="0" smtClean="0"/>
              <a:t>4. Participación de la comunidad académica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4928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59632" y="1927865"/>
            <a:ext cx="6840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Participación en el aseguramiento de la calidad en las IES participantes.</a:t>
            </a:r>
          </a:p>
        </p:txBody>
      </p:sp>
      <p:pic>
        <p:nvPicPr>
          <p:cNvPr id="10" name="9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62547"/>
            <a:ext cx="7416824" cy="4018781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¿Por qué hacer una caracterización de los modelos de aseguramiento interno de la calidad en las IES de Colombia?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6"/>
          </a:xfrm>
        </p:spPr>
        <p:txBody>
          <a:bodyPr>
            <a:normAutofit fontScale="70000" lnSpcReduction="20000"/>
          </a:bodyPr>
          <a:lstStyle/>
          <a:p>
            <a:r>
              <a:rPr lang="es-CO" dirty="0" smtClean="0"/>
              <a:t>Trayectoria del SAC en Colombia - ¿Desarrollos autónomos de las IES que complementen estos procesos?</a:t>
            </a:r>
          </a:p>
          <a:p>
            <a:endParaRPr lang="es-CO" u="sng" dirty="0" smtClean="0"/>
          </a:p>
          <a:p>
            <a:r>
              <a:rPr lang="es-CO" dirty="0" smtClean="0"/>
              <a:t>Fomento de aseguramiento interno de la calidad</a:t>
            </a:r>
          </a:p>
          <a:p>
            <a:endParaRPr lang="es-CO" dirty="0" smtClean="0"/>
          </a:p>
          <a:p>
            <a:r>
              <a:rPr lang="es-CO" dirty="0" smtClean="0"/>
              <a:t>Fortalecer autonomía institucional:</a:t>
            </a:r>
          </a:p>
          <a:p>
            <a:pPr lvl="1"/>
            <a:r>
              <a:rPr lang="es-CO" dirty="0" smtClean="0"/>
              <a:t>Conocimiento y reflexión sobre referentes externos y del contexto.</a:t>
            </a:r>
          </a:p>
          <a:p>
            <a:pPr lvl="1"/>
            <a:r>
              <a:rPr lang="es-CO" dirty="0" smtClean="0"/>
              <a:t>Autoconocimiento</a:t>
            </a:r>
          </a:p>
          <a:p>
            <a:pPr lvl="1"/>
            <a:r>
              <a:rPr lang="es-CO" dirty="0" smtClean="0"/>
              <a:t>Autoevaluación</a:t>
            </a:r>
          </a:p>
          <a:p>
            <a:pPr lvl="1"/>
            <a:r>
              <a:rPr lang="es-CO" dirty="0" smtClean="0"/>
              <a:t>Autorregulación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04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719138" indent="-719138" algn="just">
              <a:buFont typeface="+mj-lt"/>
              <a:buAutoNum type="romanUcPeriod" startAt="3"/>
            </a:pPr>
            <a:r>
              <a:rPr lang="es-CO" sz="3200" b="1" dirty="0" smtClean="0">
                <a:solidFill>
                  <a:schemeClr val="tx1"/>
                </a:solidFill>
              </a:rPr>
              <a:t>Autoevaluación y mejoramiento permanente</a:t>
            </a:r>
          </a:p>
        </p:txBody>
      </p:sp>
    </p:spTree>
    <p:extLst>
      <p:ext uri="{BB962C8B-B14F-4D97-AF65-F5344CB8AC3E}">
        <p14:creationId xmlns="" xmlns:p14="http://schemas.microsoft.com/office/powerpoint/2010/main" val="18598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TRES </a:t>
            </a:r>
            <a:r>
              <a:rPr lang="es-CO" sz="2400" b="1" dirty="0">
                <a:solidFill>
                  <a:schemeClr val="bg1"/>
                </a:solidFill>
              </a:rPr>
              <a:t>ASPECTOS COMPLEMENTARIOS </a:t>
            </a:r>
            <a:r>
              <a:rPr lang="es-CO" sz="2400" b="1" dirty="0" smtClean="0">
                <a:solidFill>
                  <a:schemeClr val="bg1"/>
                </a:solidFill>
              </a:rPr>
              <a:t>PARA </a:t>
            </a:r>
            <a:r>
              <a:rPr lang="es-CO" sz="2400" b="1" dirty="0">
                <a:solidFill>
                  <a:schemeClr val="bg1"/>
                </a:solidFill>
              </a:rPr>
              <a:t>MODELOS INTEGRALES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620688"/>
            <a:ext cx="813690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CO" sz="2000" b="1" dirty="0" smtClean="0"/>
              <a:t>III. Autoevaluación y mejoramiento permanente: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CO" sz="1050" dirty="0" smtClean="0"/>
          </a:p>
          <a:p>
            <a:pPr marL="914400" lvl="1" indent="-457200" algn="just">
              <a:buAutoNum type="arabicPeriod"/>
            </a:pPr>
            <a:r>
              <a:rPr lang="es-CO" sz="2400" dirty="0" smtClean="0"/>
              <a:t>Documentos institucionales: procesos de autoevaluación y construcción de planes de mejoramiento</a:t>
            </a:r>
          </a:p>
          <a:p>
            <a:pPr marL="914400" lvl="1" indent="-457200" algn="just">
              <a:buAutoNum type="arabicPeriod"/>
            </a:pPr>
            <a:r>
              <a:rPr lang="es-CO" sz="2400" dirty="0" smtClean="0"/>
              <a:t>Autonomía y frecuencia en los procesos de autoevaluación de las IES participantes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4928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15616" y="3212976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Autonomía y frecuencia en los procesos de autoevaluación de las IES participantes</a:t>
            </a:r>
          </a:p>
        </p:txBody>
      </p:sp>
      <p:pic>
        <p:nvPicPr>
          <p:cNvPr id="9" name="8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7344816" cy="2461260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TRES </a:t>
            </a:r>
            <a:r>
              <a:rPr lang="es-CO" sz="2400" b="1" dirty="0">
                <a:solidFill>
                  <a:schemeClr val="bg1"/>
                </a:solidFill>
              </a:rPr>
              <a:t>ASPECTOS COMPLEMENTARIOS </a:t>
            </a:r>
            <a:r>
              <a:rPr lang="es-CO" sz="2400" b="1" dirty="0" smtClean="0">
                <a:solidFill>
                  <a:schemeClr val="bg1"/>
                </a:solidFill>
              </a:rPr>
              <a:t>PARA </a:t>
            </a:r>
            <a:r>
              <a:rPr lang="es-CO" sz="2400" b="1" dirty="0">
                <a:solidFill>
                  <a:schemeClr val="bg1"/>
                </a:solidFill>
              </a:rPr>
              <a:t>MODELOS INTEGRALES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752361"/>
            <a:ext cx="8136904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s-CO" sz="2000" b="1" dirty="0" smtClean="0"/>
              <a:t>III. </a:t>
            </a:r>
            <a:r>
              <a:rPr lang="es-CO" sz="2000" b="1" dirty="0"/>
              <a:t>Autoevaluación y </a:t>
            </a:r>
            <a:r>
              <a:rPr lang="es-CO" sz="2000" b="1" dirty="0" smtClean="0"/>
              <a:t>mejoramiento permanente: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s-CO" sz="1050" dirty="0" smtClean="0"/>
          </a:p>
          <a:p>
            <a:pPr marL="914400" lvl="1" indent="-457200" algn="just">
              <a:buFont typeface="+mj-lt"/>
              <a:buAutoNum type="arabicPeriod" startAt="3"/>
            </a:pPr>
            <a:r>
              <a:rPr lang="es-CO" sz="2000" dirty="0" smtClean="0"/>
              <a:t>Relación autoevaluación – planes de mejoramiento / planeación de programas – planeación institucional.</a:t>
            </a:r>
          </a:p>
          <a:p>
            <a:pPr marL="914400" lvl="1" indent="-457200" algn="just">
              <a:buFont typeface="+mj-lt"/>
              <a:buAutoNum type="arabicPeriod" startAt="3"/>
            </a:pPr>
            <a:r>
              <a:rPr lang="es-CO" sz="2000" dirty="0" smtClean="0"/>
              <a:t>Referentes</a:t>
            </a:r>
          </a:p>
          <a:p>
            <a:pPr marL="914400" lvl="1" indent="-457200" algn="just">
              <a:buFont typeface="+mj-lt"/>
              <a:buAutoNum type="arabicPeriod" startAt="3"/>
            </a:pPr>
            <a:r>
              <a:rPr lang="es-CO" sz="2000" dirty="0" smtClean="0"/>
              <a:t>Seguimiento</a:t>
            </a:r>
          </a:p>
          <a:p>
            <a:pPr marL="914400" lvl="1" indent="-457200" algn="just">
              <a:buFont typeface="+mj-lt"/>
              <a:buAutoNum type="arabicPeriod" startAt="3"/>
            </a:pPr>
            <a:r>
              <a:rPr lang="es-CO" sz="2000" dirty="0" smtClean="0"/>
              <a:t>Recursos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4928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87624" y="2863969"/>
            <a:ext cx="6840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Caracterización de la autoevaluación en las IES participantes</a:t>
            </a:r>
          </a:p>
        </p:txBody>
      </p:sp>
      <p:pic>
        <p:nvPicPr>
          <p:cNvPr id="10" name="9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8208912" cy="2937919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s-CO" b="1" dirty="0" smtClean="0"/>
              <a:t>III. </a:t>
            </a:r>
            <a:r>
              <a:rPr lang="es-CO" b="1" dirty="0"/>
              <a:t>Autoevaluación y </a:t>
            </a:r>
            <a:r>
              <a:rPr lang="es-CO" b="1" dirty="0" smtClean="0"/>
              <a:t>mejoramiento permanente</a:t>
            </a:r>
          </a:p>
          <a:p>
            <a:pPr marL="514350" indent="-514350"/>
            <a:endParaRPr lang="es-CO" sz="1700" b="1" dirty="0" smtClean="0"/>
          </a:p>
          <a:p>
            <a:pPr marL="914400" lvl="1" indent="-514350" algn="just"/>
            <a:r>
              <a:rPr lang="es-CO" dirty="0"/>
              <a:t>Relación con política institucional de aseguramiento de la calidad</a:t>
            </a:r>
            <a:r>
              <a:rPr lang="es-CO" dirty="0" smtClean="0"/>
              <a:t>.</a:t>
            </a:r>
          </a:p>
          <a:p>
            <a:pPr marL="914400" lvl="1" indent="-514350" algn="just"/>
            <a:endParaRPr lang="es-CO" sz="1100" dirty="0"/>
          </a:p>
          <a:p>
            <a:pPr marL="914400" lvl="1" indent="-514350" algn="just"/>
            <a:r>
              <a:rPr lang="es-CO" dirty="0" smtClean="0"/>
              <a:t>Referentes conceptuales y normativos (Ej. evaluación, autoevaluación, mejoramiento, SACES, etc.) nacionales e internacionales</a:t>
            </a:r>
          </a:p>
          <a:p>
            <a:pPr marL="914400" lvl="1" indent="-514350" algn="just"/>
            <a:endParaRPr lang="es-CO" sz="1100" dirty="0" smtClean="0"/>
          </a:p>
          <a:p>
            <a:pPr marL="914400" lvl="1" indent="-514350" algn="just"/>
            <a:r>
              <a:rPr lang="es-CO" dirty="0" smtClean="0"/>
              <a:t>Relación programas - IES.</a:t>
            </a:r>
          </a:p>
          <a:p>
            <a:pPr marL="914400" lvl="1" indent="-514350" algn="just"/>
            <a:endParaRPr lang="es-CO" sz="1100" dirty="0"/>
          </a:p>
          <a:p>
            <a:pPr marL="914400" lvl="1" indent="-514350" algn="just"/>
            <a:r>
              <a:rPr lang="es-CO" dirty="0" smtClean="0"/>
              <a:t>Antecedentes de procesos de autoevaluación en la </a:t>
            </a:r>
            <a:r>
              <a:rPr lang="es-CO" dirty="0" err="1" smtClean="0"/>
              <a:t>IES</a:t>
            </a:r>
            <a:r>
              <a:rPr lang="es-CO" dirty="0" smtClean="0"/>
              <a:t>. </a:t>
            </a:r>
          </a:p>
          <a:p>
            <a:pPr marL="914400" lvl="1" indent="-514350" algn="just"/>
            <a:endParaRPr lang="es-CO" sz="1100" dirty="0" smtClean="0"/>
          </a:p>
          <a:p>
            <a:pPr marL="914400" lvl="1" indent="-514350" algn="just"/>
            <a:r>
              <a:rPr lang="es-CO" dirty="0" smtClean="0"/>
              <a:t>Relación con estructura de IES</a:t>
            </a:r>
          </a:p>
          <a:p>
            <a:pPr marL="914400" lvl="1" indent="-514350" algn="just"/>
            <a:endParaRPr lang="es-CO" sz="1100" dirty="0" smtClean="0"/>
          </a:p>
          <a:p>
            <a:pPr marL="914400" lvl="1" indent="-514350" algn="just"/>
            <a:r>
              <a:rPr lang="es-CO" dirty="0" smtClean="0"/>
              <a:t>Fomento de participación diferenciada de la CE en las diversas etapas del proceso</a:t>
            </a:r>
          </a:p>
          <a:p>
            <a:pPr marL="914400" lvl="1" indent="-514350" algn="just"/>
            <a:endParaRPr lang="es-CO" sz="1100" dirty="0" smtClean="0"/>
          </a:p>
          <a:p>
            <a:pPr marL="914400" lvl="1" indent="-514350" algn="just"/>
            <a:r>
              <a:rPr lang="es-CO" dirty="0" smtClean="0"/>
              <a:t>Metodología, fases, etapas, etc. (Incluyendo relación explícita con planes de mejoramiento y planeación institucional, y el seguimiento a estos planes)</a:t>
            </a:r>
          </a:p>
          <a:p>
            <a:pPr marL="914400" lvl="1" indent="-514350" algn="just"/>
            <a:endParaRPr lang="es-CO" sz="1100" dirty="0" smtClean="0"/>
          </a:p>
          <a:p>
            <a:pPr marL="914400" lvl="1" indent="-514350" algn="just"/>
            <a:r>
              <a:rPr lang="es-CO" dirty="0" smtClean="0"/>
              <a:t>Recursos (Ej. sistemas de información, recursos financieros, etc.)</a:t>
            </a:r>
          </a:p>
          <a:p>
            <a:pPr marL="914400" lvl="1" indent="-514350" algn="just"/>
            <a:endParaRPr lang="es-CO" sz="1100" dirty="0" smtClean="0"/>
          </a:p>
          <a:p>
            <a:pPr marL="914400" lvl="1" indent="-514350" algn="just"/>
            <a:r>
              <a:rPr lang="es-CO" dirty="0" smtClean="0"/>
              <a:t>Evaluación de acciones de mejoramiento de la calidad.</a:t>
            </a:r>
          </a:p>
          <a:p>
            <a:pPr marL="914400" lvl="1" indent="-514350"/>
            <a:endParaRPr lang="es-CO" dirty="0" smtClean="0"/>
          </a:p>
          <a:p>
            <a:pPr marL="514350" indent="-514350"/>
            <a:endParaRPr lang="es-CO" sz="2400" dirty="0" smtClean="0"/>
          </a:p>
          <a:p>
            <a:pPr marL="514350" indent="-514350"/>
            <a:endParaRPr lang="es-CO" b="1" dirty="0" smtClean="0"/>
          </a:p>
          <a:p>
            <a:pPr marL="514350" indent="-514350">
              <a:buFont typeface="+mj-lt"/>
              <a:buAutoNum type="arabicPeriod" startAt="4"/>
            </a:pP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TRES </a:t>
            </a:r>
            <a:r>
              <a:rPr lang="es-CO" sz="2400" b="1" dirty="0">
                <a:solidFill>
                  <a:schemeClr val="bg1"/>
                </a:solidFill>
              </a:rPr>
              <a:t>ASPECTOS COMPLEMENTARIOS </a:t>
            </a:r>
            <a:r>
              <a:rPr lang="es-CO" sz="2400" b="1" dirty="0" smtClean="0">
                <a:solidFill>
                  <a:schemeClr val="bg1"/>
                </a:solidFill>
              </a:rPr>
              <a:t>PARA </a:t>
            </a:r>
            <a:r>
              <a:rPr lang="es-CO" sz="2400" b="1" dirty="0">
                <a:solidFill>
                  <a:schemeClr val="bg1"/>
                </a:solidFill>
              </a:rPr>
              <a:t>MODELOS INTEGRALES</a:t>
            </a:r>
            <a:endParaRPr lang="es-C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2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9632" y="1772816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/>
              <a:t>“Resulta fundamental entonces asegurar la </a:t>
            </a:r>
            <a:r>
              <a:rPr lang="es-CO" sz="2400" b="1" dirty="0" smtClean="0">
                <a:solidFill>
                  <a:srgbClr val="FF0000"/>
                </a:solidFill>
              </a:rPr>
              <a:t>articulación y complementariedad </a:t>
            </a:r>
            <a:r>
              <a:rPr lang="es-CO" sz="2400" b="1" dirty="0" smtClean="0"/>
              <a:t>de estos tres aspectos para que aseguren el mantenimiento y el mejoramiento permanente de la calidad, como condición necesaria para todas las instituciones de educación superior”</a:t>
            </a:r>
            <a:r>
              <a:rPr lang="es-CO" sz="2400" dirty="0" smtClean="0"/>
              <a:t> </a:t>
            </a:r>
            <a:endParaRPr lang="es-CO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TRES ASPECTOS COMPLEMENTARIOS PARA </a:t>
            </a:r>
            <a:r>
              <a:rPr lang="es-CO" sz="2400" b="1" dirty="0">
                <a:solidFill>
                  <a:schemeClr val="bg1"/>
                </a:solidFill>
              </a:rPr>
              <a:t>MODELOS INTEGRALES</a:t>
            </a:r>
            <a:endParaRPr lang="es-C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1484784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CO" sz="2400" dirty="0" smtClean="0"/>
              <a:t>Aseguramiento interno de la calidad como subsistema (interrelación con sistema nacional y otros sistemas externos de aseguramiento de la calidad)</a:t>
            </a:r>
          </a:p>
          <a:p>
            <a:pPr marL="342900" indent="-342900" algn="just">
              <a:buFontTx/>
              <a:buChar char="-"/>
            </a:pPr>
            <a:endParaRPr lang="es-CO" sz="2400" dirty="0" smtClean="0"/>
          </a:p>
          <a:p>
            <a:pPr marL="342900" indent="-342900" algn="just">
              <a:buFontTx/>
              <a:buChar char="-"/>
            </a:pPr>
            <a:r>
              <a:rPr lang="es-CO" sz="2400" dirty="0" smtClean="0"/>
              <a:t>Propuesta elementos </a:t>
            </a:r>
            <a:r>
              <a:rPr lang="es-CO" sz="2400" dirty="0"/>
              <a:t>que </a:t>
            </a:r>
            <a:r>
              <a:rPr lang="es-CO" sz="2400" dirty="0" smtClean="0"/>
              <a:t>conforman este subsistema: </a:t>
            </a:r>
            <a:endParaRPr lang="es-CO" sz="2400" dirty="0"/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CO" sz="2400" dirty="0"/>
              <a:t>Gobierno y dirección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CO" sz="2400" dirty="0"/>
              <a:t>Ejecución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s-CO" sz="2400" dirty="0"/>
              <a:t>Apoyo administrativo y financiero</a:t>
            </a:r>
            <a:endParaRPr lang="es-CO" sz="2800" dirty="0"/>
          </a:p>
          <a:p>
            <a:pPr marL="342900" indent="-342900" algn="just">
              <a:buFontTx/>
              <a:buChar char="-"/>
            </a:pPr>
            <a:endParaRPr lang="es-CO" sz="2400" dirty="0" smtClean="0"/>
          </a:p>
          <a:p>
            <a:pPr marL="342900" indent="-342900" algn="just">
              <a:buFontTx/>
              <a:buChar char="-"/>
            </a:pPr>
            <a:r>
              <a:rPr lang="es-CO" sz="2400" dirty="0" smtClean="0"/>
              <a:t>Necesidad de claridad y precisión en marco regulatorio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endParaRPr lang="es-CO" sz="2400" b="1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0" y="6237312"/>
            <a:ext cx="9144000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CONSIDERACIONES ADICIONALES PROPUESTAS EN EL MODELO DE </a:t>
            </a:r>
            <a:r>
              <a:rPr lang="es-CO" sz="2400" b="1" dirty="0" err="1" smtClean="0">
                <a:solidFill>
                  <a:schemeClr val="bg1"/>
                </a:solidFill>
              </a:rPr>
              <a:t>AIC</a:t>
            </a:r>
            <a:endParaRPr lang="es-C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7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60040" y="3395239"/>
            <a:ext cx="7772400" cy="864095"/>
          </a:xfrm>
        </p:spPr>
        <p:txBody>
          <a:bodyPr>
            <a:normAutofit fontScale="90000"/>
          </a:bodyPr>
          <a:lstStyle/>
          <a:p>
            <a:pPr algn="r"/>
            <a:r>
              <a:rPr lang="es-CO" dirty="0" smtClean="0"/>
              <a:t>Gracias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347864" y="429309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Jaime Silva B. - </a:t>
            </a:r>
            <a:r>
              <a:rPr lang="es-CO" dirty="0" smtClean="0">
                <a:hlinkClick r:id="rId4"/>
              </a:rPr>
              <a:t>jsilva@asegest.com</a:t>
            </a:r>
            <a:endParaRPr lang="es-CO" dirty="0" smtClean="0"/>
          </a:p>
          <a:p>
            <a:pPr algn="r"/>
            <a:r>
              <a:rPr lang="es-CO" dirty="0" smtClean="0"/>
              <a:t>Elizabeth Bernal G.- </a:t>
            </a:r>
            <a:r>
              <a:rPr lang="es-CO" dirty="0" smtClean="0">
                <a:hlinkClick r:id="rId5"/>
              </a:rPr>
              <a:t>ebernalg@unal.edu.co</a:t>
            </a:r>
            <a:r>
              <a:rPr lang="es-CO" dirty="0" smtClean="0"/>
              <a:t> </a:t>
            </a:r>
          </a:p>
          <a:p>
            <a:pPr algn="r"/>
            <a:r>
              <a:rPr lang="es-CO" dirty="0" smtClean="0"/>
              <a:t>Camilo Hernández S. </a:t>
            </a:r>
            <a:r>
              <a:rPr lang="es-CO" dirty="0"/>
              <a:t>- </a:t>
            </a:r>
            <a:r>
              <a:rPr lang="es-CO" dirty="0" smtClean="0">
                <a:hlinkClick r:id="rId6"/>
              </a:rPr>
              <a:t>chernandez@asegest.com</a:t>
            </a:r>
            <a:r>
              <a:rPr lang="es-CO" dirty="0" smtClean="0"/>
              <a:t>  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37930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¿POR QUÉ HACER UNA CARACTERIZACIÓN DE </a:t>
            </a:r>
            <a:r>
              <a:rPr lang="es-CO" sz="2400" b="1" dirty="0" err="1" smtClean="0">
                <a:solidFill>
                  <a:schemeClr val="bg1"/>
                </a:solidFill>
              </a:rPr>
              <a:t>MAIC</a:t>
            </a:r>
            <a:r>
              <a:rPr lang="es-CO" sz="2400" b="1" dirty="0" smtClean="0">
                <a:solidFill>
                  <a:schemeClr val="bg1"/>
                </a:solidFill>
              </a:rPr>
              <a:t>?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15616" y="2132856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/>
              <a:t>“La caracterización de los modelos de aseguramiento interno de la calidad en las IES del país se presenta como parte de una serie de estrategias dirigidas a fortalecer la autonomía y las capacidades de las IES, para que estas se conviertan en </a:t>
            </a:r>
            <a:r>
              <a:rPr lang="es-CO" sz="2400" b="1" dirty="0" smtClean="0">
                <a:solidFill>
                  <a:srgbClr val="FF0000"/>
                </a:solidFill>
              </a:rPr>
              <a:t>sujetos del aseguramiento de la calidad, más que en objetos evaluados</a:t>
            </a:r>
            <a:r>
              <a:rPr lang="es-CO" sz="2400" b="1" dirty="0" smtClean="0"/>
              <a:t>”.</a:t>
            </a:r>
            <a:r>
              <a:rPr lang="es-CO" sz="2400" dirty="0" smtClean="0"/>
              <a:t> </a:t>
            </a:r>
            <a:endParaRPr lang="es-CO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29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373616" cy="5335693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es-CO" sz="3000" dirty="0" smtClean="0"/>
              <a:t>Instrumento estilo encuesta</a:t>
            </a:r>
          </a:p>
          <a:p>
            <a:pPr algn="just">
              <a:buFontTx/>
              <a:buChar char="-"/>
            </a:pPr>
            <a:endParaRPr lang="es-CO" sz="1600" dirty="0" smtClean="0"/>
          </a:p>
          <a:p>
            <a:pPr algn="just">
              <a:buFontTx/>
              <a:buChar char="-"/>
            </a:pPr>
            <a:r>
              <a:rPr lang="es-CO" sz="3000" dirty="0" smtClean="0"/>
              <a:t>Datos de caracterización</a:t>
            </a:r>
          </a:p>
          <a:p>
            <a:pPr algn="just">
              <a:buFontTx/>
              <a:buChar char="-"/>
            </a:pPr>
            <a:endParaRPr lang="es-CO" sz="1600" dirty="0" smtClean="0"/>
          </a:p>
          <a:p>
            <a:pPr algn="just">
              <a:buFontTx/>
              <a:buChar char="-"/>
            </a:pPr>
            <a:r>
              <a:rPr lang="es-CO" sz="3000" dirty="0" smtClean="0"/>
              <a:t>Tres tipos de preguntas: verificadoras, auto-evaluativas e informativas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CO" sz="2200" dirty="0" smtClean="0"/>
              <a:t>Documentos y políticas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CO" sz="2200" dirty="0" smtClean="0"/>
              <a:t>Organización para el </a:t>
            </a:r>
            <a:r>
              <a:rPr lang="es-CO" sz="2200" dirty="0" err="1" smtClean="0"/>
              <a:t>AIC</a:t>
            </a:r>
            <a:endParaRPr lang="es-CO" sz="2200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CO" sz="2200" dirty="0" smtClean="0"/>
              <a:t>Toma de decisiones institucionales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CO" sz="2200" dirty="0" smtClean="0"/>
              <a:t>Gestión de la información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CO" sz="2200" dirty="0" smtClean="0"/>
              <a:t>Autoevaluación y planes de mejoramiento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CO" sz="2200" dirty="0" smtClean="0"/>
              <a:t>Participación estamentos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s-CO" sz="2200" dirty="0" smtClean="0"/>
              <a:t>Auto y </a:t>
            </a:r>
            <a:r>
              <a:rPr lang="es-CO" sz="2200" dirty="0" err="1" smtClean="0"/>
              <a:t>co</a:t>
            </a:r>
            <a:r>
              <a:rPr lang="es-CO" sz="2200" dirty="0" smtClean="0"/>
              <a:t>-identificación como modelos exitosos</a:t>
            </a:r>
          </a:p>
          <a:p>
            <a:pPr algn="just">
              <a:buFontTx/>
              <a:buChar char="-"/>
            </a:pPr>
            <a:endParaRPr lang="es-CO" sz="1500" dirty="0" smtClean="0"/>
          </a:p>
          <a:p>
            <a:pPr algn="just">
              <a:buFontTx/>
              <a:buChar char="-"/>
            </a:pPr>
            <a:r>
              <a:rPr lang="es-CO" sz="3000" dirty="0" smtClean="0"/>
              <a:t>Revisión y análisis de documentos enviados </a:t>
            </a:r>
            <a:endParaRPr lang="es-CO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RESUMEN METODOLOGÍA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6244414"/>
            <a:ext cx="9144000" cy="613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20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8373616" cy="5760640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None/>
            </a:pPr>
            <a:r>
              <a:rPr lang="es-CO" sz="3000" dirty="0" smtClean="0"/>
              <a:t>- Encuesta web: 203 IES participantes (195 </a:t>
            </a:r>
            <a:r>
              <a:rPr lang="es-CO" sz="3000" dirty="0"/>
              <a:t>con diligenciamiento completo y </a:t>
            </a:r>
            <a:r>
              <a:rPr lang="es-CO" sz="3000" dirty="0" smtClean="0"/>
              <a:t>8 </a:t>
            </a:r>
            <a:r>
              <a:rPr lang="es-CO" sz="3000" dirty="0"/>
              <a:t>con diligenciamiento </a:t>
            </a:r>
            <a:r>
              <a:rPr lang="es-CO" sz="3000" dirty="0" smtClean="0"/>
              <a:t>parcial)</a:t>
            </a:r>
          </a:p>
          <a:p>
            <a:pPr marL="514350" indent="-514350" algn="just">
              <a:buNone/>
            </a:pPr>
            <a:endParaRPr lang="es-CO" sz="3000" dirty="0"/>
          </a:p>
          <a:p>
            <a:pPr marL="514350" indent="-514350" algn="just">
              <a:buNone/>
            </a:pPr>
            <a:endParaRPr lang="es-CO" sz="3000" dirty="0" smtClean="0"/>
          </a:p>
          <a:p>
            <a:pPr marL="514350" indent="-514350" algn="just">
              <a:buNone/>
            </a:pPr>
            <a:endParaRPr lang="es-CO" sz="3000" dirty="0"/>
          </a:p>
          <a:p>
            <a:pPr marL="514350" indent="-514350" algn="just">
              <a:buNone/>
            </a:pPr>
            <a:endParaRPr lang="es-CO" sz="3000" dirty="0" smtClean="0"/>
          </a:p>
          <a:p>
            <a:pPr marL="514350" indent="-514350" algn="just">
              <a:buNone/>
            </a:pPr>
            <a:endParaRPr lang="es-CO" sz="3000" dirty="0"/>
          </a:p>
          <a:p>
            <a:pPr marL="514350" indent="-514350" algn="just">
              <a:buNone/>
            </a:pPr>
            <a:endParaRPr lang="es-CO" sz="3000" dirty="0" smtClean="0"/>
          </a:p>
          <a:p>
            <a:pPr marL="514350" indent="-514350" algn="just">
              <a:buNone/>
            </a:pPr>
            <a:endParaRPr lang="es-CO" sz="3000" dirty="0" smtClean="0"/>
          </a:p>
          <a:p>
            <a:pPr marL="514350" indent="-514350" algn="just">
              <a:buNone/>
            </a:pPr>
            <a:r>
              <a:rPr lang="es-CO" sz="3000" dirty="0" smtClean="0"/>
              <a:t>- 58 IES auto-postuladas como modelos exitosos, revisión de documentos de soporte enviados por 41 </a:t>
            </a:r>
            <a:r>
              <a:rPr lang="es-CO" sz="3000" dirty="0" err="1" smtClean="0"/>
              <a:t>IES</a:t>
            </a:r>
            <a:r>
              <a:rPr lang="es-CO" sz="3000" dirty="0" smtClean="0"/>
              <a:t>, selección de 12 experiencias exitosas.</a:t>
            </a:r>
            <a:endParaRPr lang="es-CO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IES PARTICIPANTES EN LA CARACTERIZACIÓN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6244414"/>
            <a:ext cx="9144000" cy="613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204864"/>
            <a:ext cx="5365545" cy="254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38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-1173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DIVERSIDAD EN IES PARA CONSIDERAR EN EL ASEGURAMIENTO DE SU CALIDAD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458" y="688928"/>
            <a:ext cx="7422348" cy="29523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5536" y="1124744"/>
            <a:ext cx="492443" cy="19442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sz="2000" b="1" dirty="0" smtClean="0"/>
              <a:t>Trayectoria IES</a:t>
            </a:r>
            <a:endParaRPr lang="es-CO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691881"/>
            <a:ext cx="5041829" cy="260931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27584" y="3709136"/>
            <a:ext cx="1107996" cy="26172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2000" b="1" dirty="0"/>
              <a:t>Tipos de programas ofrecidos en las IES según carácter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6340384"/>
            <a:ext cx="9144000" cy="517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15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CO" sz="2400" b="1" dirty="0"/>
              <a:t>DIVERSIDAD EN IES QUE PARTICIPARON EN EL </a:t>
            </a:r>
            <a:r>
              <a:rPr lang="es-CO" sz="2400" b="1" dirty="0" smtClean="0"/>
              <a:t>ESTUDIO (II)</a:t>
            </a:r>
            <a:endParaRPr lang="es-CO" sz="2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1560" y="796931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 </a:t>
            </a:r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heterogeneidad en los tamaños de IES de un mismo carácter</a:t>
            </a:r>
            <a:endParaRPr lang="es-CO" sz="2400" b="1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0" y="-1173"/>
            <a:ext cx="9144000" cy="6340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b="1" dirty="0" smtClean="0">
                <a:solidFill>
                  <a:schemeClr val="bg1"/>
                </a:solidFill>
              </a:rPr>
              <a:t>DIVERSIDAD EN IES PARA CONSIDERAR EN EL ASEGURAMIENTO DE SU CALIDAD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  <p:pic>
        <p:nvPicPr>
          <p:cNvPr id="8" name="Image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772816"/>
            <a:ext cx="3888432" cy="2372685"/>
          </a:xfrm>
          <a:prstGeom prst="rect">
            <a:avLst/>
          </a:prstGeom>
        </p:spPr>
      </p:pic>
      <p:pic>
        <p:nvPicPr>
          <p:cNvPr id="10" name="Image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1160" y="1772816"/>
            <a:ext cx="3755256" cy="2372685"/>
          </a:xfrm>
          <a:prstGeom prst="rect">
            <a:avLst/>
          </a:prstGeom>
        </p:spPr>
      </p:pic>
      <p:pic>
        <p:nvPicPr>
          <p:cNvPr id="11" name="Image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4073492"/>
            <a:ext cx="4392488" cy="2523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7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10840" y="1"/>
            <a:ext cx="9144000" cy="634082"/>
          </a:xfr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DIVERSIDAD EN IES PARA CONSIDERAR EN EL ASEGURAMIENTO DE SU CALIDAD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10401" y="735397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Ubicación geográfica</a:t>
            </a:r>
            <a:endParaRPr lang="es-CO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41" y="6244414"/>
            <a:ext cx="1942759" cy="6110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73" y="1231796"/>
            <a:ext cx="3682409" cy="512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1796"/>
            <a:ext cx="3672408" cy="51495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86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15429</TotalTime>
  <Words>1833</Words>
  <Application>Microsoft Office PowerPoint</Application>
  <PresentationFormat>Presentación en pantalla (4:3)</PresentationFormat>
  <Paragraphs>250</Paragraphs>
  <Slides>36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CARACTERIZACIÓN DE MODELOS DE ASEGURAMIENTO INTERNO DE LAS IES EN COLOMBIA</vt:lpstr>
      <vt:lpstr>PROYECTO MACRO</vt:lpstr>
      <vt:lpstr>¿Por qué hacer una caracterización de los modelos de aseguramiento interno de la calidad en las IES de Colombia?</vt:lpstr>
      <vt:lpstr>¿POR QUÉ HACER UNA CARACTERIZACIÓN DE MAIC?</vt:lpstr>
      <vt:lpstr>RESUMEN METODOLOGÍA</vt:lpstr>
      <vt:lpstr>IES PARTICIPANTES EN LA CARACTERIZACIÓN</vt:lpstr>
      <vt:lpstr>DIVERSIDAD EN IES PARA CONSIDERAR EN EL ASEGURAMIENTO DE SU CALIDAD</vt:lpstr>
      <vt:lpstr>DIVERSIDAD EN IES QUE PARTICIPARON EN EL ESTUDIO (II)</vt:lpstr>
      <vt:lpstr>DIVERSIDAD EN IES PARA CONSIDERAR EN EL ASEGURAMIENTO DE SU CALIDAD</vt:lpstr>
      <vt:lpstr>DIVERSIDAD EN IES PARA CONSIDERAR EN EL ASEGURAMIENTO DE SU CALIDAD</vt:lpstr>
      <vt:lpstr>DIVERSIDAD EN IES PARA CONSIDERAR EN EL ASEGURAMIENTO DE SU CALIDAD</vt:lpstr>
      <vt:lpstr>Diapositiva 12</vt:lpstr>
      <vt:lpstr>Percepción de las IES participantes sobre la situación general de los modelos  de aseguramiento de la calidad</vt:lpstr>
      <vt:lpstr>Criterios de las IES para la identificación de modelos de aseguramiento interno de la calidad como experiencias exitosas</vt:lpstr>
      <vt:lpstr>Tendencias en los modelos internos de aseguramiento de la calidad, de acuerdo a los documentos enviados por las IES</vt:lpstr>
      <vt:lpstr>Tendencias en los modelos internos de aseguramiento de la calidad, de acuerdo a los documentos enviados por las IES</vt:lpstr>
      <vt:lpstr>Tendencias en los modelos internos de aseguramiento de la calidad, de acuerdo a los documentos enviados por las IES</vt:lpstr>
      <vt:lpstr>Diapositiva 18</vt:lpstr>
      <vt:lpstr>Diapositiva 19</vt:lpstr>
      <vt:lpstr>TRES ASPECTOS COMPLEMENTARIOS PARA MODELOS INTEGRALES</vt:lpstr>
      <vt:lpstr>Diapositiva 21</vt:lpstr>
      <vt:lpstr>TRES ASPECTOS COMPLEMENTARIOS PARA MODELOS INTEGRALES</vt:lpstr>
      <vt:lpstr>TRES ASPECTOS COMPLEMENTARIOS PARA MODELOS INTEGRALES</vt:lpstr>
      <vt:lpstr>TRES ASPECTOS COMPLEMENTARIOS PARA MODELOS INTEGRALES</vt:lpstr>
      <vt:lpstr>TRES ASPECTOS COMPLEMENTARIOS PARA MODELOS INTEGRALES</vt:lpstr>
      <vt:lpstr>TRES ASPECTOS COMPLEMENTARIOS PARA MODELOS INTEGRALES</vt:lpstr>
      <vt:lpstr>TRES ASPECTOS COMPLEMENTARIOS PARA MODELOS INTEGRALES</vt:lpstr>
      <vt:lpstr>TRES ASPECTOS COMPLEMENTARIOS PARA MODELOS INTEGRALES</vt:lpstr>
      <vt:lpstr>TRES ASPECTOS COMPLEMENTARIOS PARA MODELOS INTEGRALES</vt:lpstr>
      <vt:lpstr>Diapositiva 30</vt:lpstr>
      <vt:lpstr>TRES ASPECTOS COMPLEMENTARIOS PARA MODELOS INTEGRALES</vt:lpstr>
      <vt:lpstr>TRES ASPECTOS COMPLEMENTARIOS PARA MODELOS INTEGRALES</vt:lpstr>
      <vt:lpstr>TRES ASPECTOS COMPLEMENTARIOS PARA MODELOS INTEGRALES</vt:lpstr>
      <vt:lpstr>TRES ASPECTOS COMPLEMENTARIOS PARA MODELOS INTEGRALES</vt:lpstr>
      <vt:lpstr>CONSIDERACIONES ADICIONALES PROPUESTAS EN EL MODELO DE AIC</vt:lpstr>
      <vt:lpstr>Gracias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SUBSISTEMA DE ASEGURAMIENTO INTERNO DE LA CALIDAD EN LAS INSTITUCIONES DE EDUCACIÓN SUPERIOR</dc:title>
  <dc:creator>Jaime Silva Bautista</dc:creator>
  <cp:lastModifiedBy>Diego Alejandro Romero Castro</cp:lastModifiedBy>
  <cp:revision>219</cp:revision>
  <cp:lastPrinted>2013-10-29T11:46:21Z</cp:lastPrinted>
  <dcterms:created xsi:type="dcterms:W3CDTF">2013-09-02T12:45:22Z</dcterms:created>
  <dcterms:modified xsi:type="dcterms:W3CDTF">2014-09-17T22:15:10Z</dcterms:modified>
</cp:coreProperties>
</file>