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2" r:id="rId4"/>
    <p:sldId id="257" r:id="rId5"/>
    <p:sldId id="260" r:id="rId6"/>
    <p:sldId id="263" r:id="rId7"/>
    <p:sldId id="258" r:id="rId8"/>
    <p:sldId id="268" r:id="rId9"/>
    <p:sldId id="269" r:id="rId10"/>
    <p:sldId id="270" r:id="rId11"/>
    <p:sldId id="25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2DC8-038D-4F9A-8446-C42CE6BD4E31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4912F-FA96-4398-B3EE-11F6A205AC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4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06FE-C8C2-44DE-B44A-DD7EE3F90B04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9EA7-5869-4554-BC86-6F8F81AB34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nzalozapata@.c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916832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Percepciones sobre impactos del aseguramiento de la calidad (AC) de la educación superior en Iberoamérica. </a:t>
            </a:r>
            <a:endParaRPr lang="es-ES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Proyecto ALFA Nro. DCI-ALA 2008/42 </a:t>
            </a:r>
          </a:p>
          <a:p>
            <a:pPr>
              <a:defRPr/>
            </a:pPr>
            <a:r>
              <a:rPr lang="es-E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Financiado por la Comunidad Europea </a:t>
            </a:r>
          </a:p>
          <a:p>
            <a:pPr>
              <a:defRPr/>
            </a:pPr>
            <a:r>
              <a:rPr lang="es-E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Desarrollado por el Centro Interuniversitario de Desarrollo.</a:t>
            </a:r>
            <a:endParaRPr lang="es-ES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589240"/>
            <a:ext cx="2880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Gonzalo Zapata.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Daniela Torre.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7" descr="http://www2.uah.es/forest_alpha/imagenes/logo-alpha.jpg"/>
          <p:cNvPicPr>
            <a:picLocks noChangeAspect="1" noChangeArrowheads="1"/>
          </p:cNvPicPr>
          <p:nvPr/>
        </p:nvPicPr>
        <p:blipFill>
          <a:blip r:embed="rId3" cstate="print"/>
          <a:srcRect l="13081" r="14969" b="36311"/>
          <a:stretch>
            <a:fillRect/>
          </a:stretch>
        </p:blipFill>
        <p:spPr bwMode="auto">
          <a:xfrm>
            <a:off x="3902642" y="5301207"/>
            <a:ext cx="1389909" cy="126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www.consorcio.edu.pe/admin/noticias/archivo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301208"/>
            <a:ext cx="1282452" cy="131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332656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Algunas palabras finales. </a:t>
            </a:r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980728"/>
            <a:ext cx="7200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Docencia como la función clave en el quehacer de las instituciones. 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ES_tradnl" sz="2400" dirty="0" smtClean="0">
                <a:solidFill>
                  <a:schemeClr val="tx1">
                    <a:tint val="75000"/>
                  </a:schemeClr>
                </a:solidFill>
              </a:rPr>
              <a:t>Disparidad de las percepciones entre actores. 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ES_tradnl" sz="2400" dirty="0" smtClean="0">
                <a:solidFill>
                  <a:schemeClr val="tx1">
                    <a:tint val="75000"/>
                  </a:schemeClr>
                </a:solidFill>
              </a:rPr>
              <a:t>AEC: tensiones en torno a la legitimidad y credibilidad. 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AIC: tensiones entre los modos de organización académicos tradicionales y nuevos desarrollos gerenciales y burocráticos. 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participación y liderazgo académico es clave</a:t>
            </a:r>
            <a:r>
              <a:rPr lang="es-ES_tradnl" sz="2400" dirty="0" smtClean="0">
                <a:solidFill>
                  <a:schemeClr val="tx1">
                    <a:tint val="75000"/>
                  </a:schemeClr>
                </a:solidFill>
              </a:rPr>
              <a:t>, así como el rigor y transparencia.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Nuevas perspectivas de la evaluación de procesos y resultados del aprendizaje?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5736" y="3861048"/>
            <a:ext cx="417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muchas gracias,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3"/>
              </a:rPr>
              <a:t>gonzalozapata@uc.cl</a:t>
            </a:r>
            <a:endParaRPr lang="es-E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equalis.cl/wp-content/uploads/PORTADA-LIB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0428">
            <a:off x="3114457" y="627034"/>
            <a:ext cx="2330324" cy="2965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323528" y="1772816"/>
            <a:ext cx="7848872" cy="49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s-CL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Algunos problemas:</a:t>
            </a:r>
          </a:p>
          <a:p>
            <a:pPr marL="457200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Desacuerdo en torno a lo que es calidad (</a:t>
            </a:r>
            <a:r>
              <a:rPr lang="es-MX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Vlasceanu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et al, 2007)</a:t>
            </a: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. </a:t>
            </a:r>
          </a:p>
          <a:p>
            <a:pPr marL="457200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Políticas en contextos institucionales diversos (Harvey &amp; Newton, 2004).</a:t>
            </a:r>
          </a:p>
          <a:p>
            <a:pPr marL="457200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Dificultad de aislar las causas de los efectos (</a:t>
            </a:r>
            <a:r>
              <a:rPr lang="es-CL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Stensaker</a:t>
            </a: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2003). </a:t>
            </a:r>
          </a:p>
          <a:p>
            <a:pPr marL="457200" indent="-457200">
              <a:lnSpc>
                <a:spcPct val="80000"/>
              </a:lnSpc>
            </a:pPr>
            <a:endParaRPr lang="es-CL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lnSpc>
                <a:spcPts val="2600"/>
              </a:lnSpc>
            </a:pPr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Estudios previos:</a:t>
            </a:r>
            <a:endParaRPr lang="es-CL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Estudios de casos o institucionales (entre muchos otros, 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Newton, 2002; </a:t>
            </a:r>
            <a:r>
              <a:rPr lang="es-MX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Horsburgh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1999; </a:t>
            </a:r>
            <a:r>
              <a:rPr lang="es-MX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Bornman</a:t>
            </a:r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et al., 2006)</a:t>
            </a:r>
            <a:endParaRPr lang="es-CL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Estudios nacionales (en Chile: Silva, C. 2006, </a:t>
            </a:r>
            <a:r>
              <a:rPr lang="es-CL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Lemaitre</a:t>
            </a: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2005, González, 2008)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Estudios supranacionales / regionales (</a:t>
            </a:r>
            <a:r>
              <a:rPr lang="es-CL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Brenan</a:t>
            </a: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&amp; </a:t>
            </a:r>
            <a:r>
              <a:rPr lang="es-CL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Shah</a:t>
            </a: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2000)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endParaRPr lang="es-CL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 indent="-457200">
              <a:lnSpc>
                <a:spcPct val="80000"/>
              </a:lnSpc>
            </a:pPr>
            <a:r>
              <a:rPr lang="es-C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Principales consensos:</a:t>
            </a:r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Cambios en la cultura y en la organización.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Profesionalización de la gestión / burocratización. 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Percepciones (positivas/negativas)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(…)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Escasa investigación internacional y prácticamente nada sobre impactos en el campo de la enseñanza-aprendizaje…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1052736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Estudios de impactos del AC.</a:t>
            </a:r>
            <a:endParaRPr lang="es-ES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251520" y="1700808"/>
            <a:ext cx="8208912" cy="479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s-CL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Objetivo general del proyecto:</a:t>
            </a:r>
          </a:p>
          <a:p>
            <a:r>
              <a:rPr lang="es-MX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Evaluación del impacto de procesos de evaluación y acreditación, generando un marco de referencia y un paquete de instrumentos para explorar eficacia y pertinencia del aseguramiento externo de la calidad en países de la región. Además, contribuir al diseño de políticas y desarrollo de capacidades. </a:t>
            </a:r>
            <a:endParaRPr lang="es-CL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lnSpc>
                <a:spcPts val="2600"/>
              </a:lnSpc>
            </a:pPr>
            <a:r>
              <a:rPr lang="es-CL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Actores seleccionados, de países seleccionados.</a:t>
            </a:r>
          </a:p>
          <a:p>
            <a:pPr marL="457200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Estudio complejo, conscientes respecto de limitaciones de validez y confiabilidad, resguardos adoptados para controlar formulación de conclusiones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Dos idiomas, muchos lenguajes 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Comprensibilidad del instrumento y aplicación de éste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Diferencias conceptuales: sistema de información, marco regulatorio, articulación y movilidad.</a:t>
            </a:r>
          </a:p>
          <a:p>
            <a:pPr marL="457200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 todo: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Un estudio de gran alcance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Amplitud y riqueza de la información recogida en el trabajo de campo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908720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Proyecto</a:t>
            </a:r>
            <a:endParaRPr lang="es-ES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251520" y="1484785"/>
            <a:ext cx="4392488" cy="54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s-E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Un estudio de percepciones.</a:t>
            </a:r>
            <a:endParaRPr lang="es-ES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lnSpc>
                <a:spcPts val="2600"/>
              </a:lnSpc>
            </a:pP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Proyecto: 23 </a:t>
            </a:r>
            <a:r>
              <a:rPr lang="es-ES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ues</a:t>
            </a: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de 16 países.</a:t>
            </a:r>
          </a:p>
          <a:p>
            <a:pPr algn="just">
              <a:lnSpc>
                <a:spcPts val="2600"/>
              </a:lnSpc>
            </a:pP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Piloto en el 2010. 8 </a:t>
            </a:r>
            <a:r>
              <a:rPr lang="es-ES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ues</a:t>
            </a: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de 2 países.</a:t>
            </a:r>
          </a:p>
          <a:p>
            <a:pPr algn="just">
              <a:lnSpc>
                <a:spcPts val="2600"/>
              </a:lnSpc>
            </a:pP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Estudio 2011: 16 </a:t>
            </a:r>
            <a:r>
              <a:rPr lang="es-ES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ues</a:t>
            </a: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de 7 países.</a:t>
            </a:r>
          </a:p>
          <a:p>
            <a:pPr lvl="1" algn="just">
              <a:lnSpc>
                <a:spcPts val="2600"/>
              </a:lnSpc>
              <a:buFont typeface="Arial" pitchFamily="34" charset="0"/>
              <a:buChar char="•"/>
            </a:pPr>
            <a:r>
              <a:rPr lang="es-E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s-ES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Muestra final: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7 autoridades de gobierno (educación)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7 directivos de agencias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15 vicerrectores académicos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15 vicerrectores de planificación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16 jefes de autoevaluación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15 decanos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15 directores de carreras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+/- 160-210 docentes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+/- 1,600 estudiantes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+/- 800 egresados</a:t>
            </a:r>
          </a:p>
          <a:p>
            <a:pPr algn="just">
              <a:lnSpc>
                <a:spcPts val="2600"/>
              </a:lnSpc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  24 colegios profesionales o gremios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1520" y="908720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Impactos del AC </a:t>
            </a:r>
            <a:endParaRPr lang="es-ES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worldmapmaker.com/images/world/382/258230.png"/>
          <p:cNvPicPr>
            <a:picLocks noChangeAspect="1" noChangeArrowheads="1"/>
          </p:cNvPicPr>
          <p:nvPr/>
        </p:nvPicPr>
        <p:blipFill>
          <a:blip r:embed="rId3" cstate="print">
            <a:lum bright="5000" contrast="-5000"/>
          </a:blip>
          <a:srcRect l="12941" r="45882"/>
          <a:stretch>
            <a:fillRect/>
          </a:stretch>
        </p:blipFill>
        <p:spPr bwMode="auto">
          <a:xfrm>
            <a:off x="4572000" y="1628800"/>
            <a:ext cx="3528392" cy="46595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683568" y="1628801"/>
            <a:ext cx="7488832" cy="413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lnSpc>
                <a:spcPts val="2600"/>
              </a:lnSpc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Sistema Educación Superior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Aseguramiento externo, institucionalidad, información, internacionalización, papel del estado, articulación, posicionamiento, entre otros.</a:t>
            </a:r>
          </a:p>
          <a:p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Gestión institucional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Aseguramiento interno, gobierno universitario, sistemas de gestión e información, cuerpo académico, administración y finanzas, entre otros. </a:t>
            </a:r>
          </a:p>
          <a:p>
            <a:pPr lvl="0" algn="just">
              <a:lnSpc>
                <a:spcPts val="2600"/>
              </a:lnSpc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Gestión de la docencia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Currículo, progresión y logro, evaluación de aprendizajes, prácticas docentes y pedagógicas, entre otras.</a:t>
            </a: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Lo que sigue, es un resumen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 las conclusiones del estudio… 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2" indent="-457200">
              <a:lnSpc>
                <a:spcPct val="80000"/>
              </a:lnSpc>
              <a:buFont typeface="Courier New" pitchFamily="49" charset="0"/>
              <a:buChar char="o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836712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Dimensiones</a:t>
            </a:r>
            <a:endParaRPr lang="es-ES" sz="3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9941"/>
            <a:ext cx="6912768" cy="37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27891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AutoNum type="romanUcPeriod"/>
              <a:defRPr/>
            </a:pPr>
            <a:r>
              <a:rPr lang="es-C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Sistema Educación Superior</a:t>
            </a: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251520" y="1124744"/>
            <a:ext cx="727280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Impactos importantes, aunque percibidos con niveles variables según la credibilidad y pertinencia de los procesos realizados.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CL" sz="2000" dirty="0" smtClean="0">
                <a:solidFill>
                  <a:schemeClr val="tx1">
                    <a:tint val="75000"/>
                  </a:schemeClr>
                </a:solidFill>
              </a:rPr>
              <a:t>Desarrollo de una institucionalidad, con +/- legitimidad. 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Necesidad de avanzar en mayor transparencia y participación.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Críticas: a los evaluadores</a:t>
            </a:r>
            <a:r>
              <a:rPr lang="es-CL" sz="2000" dirty="0" smtClean="0">
                <a:solidFill>
                  <a:schemeClr val="tx1">
                    <a:tint val="75000"/>
                  </a:schemeClr>
                </a:solidFill>
              </a:rPr>
              <a:t>, criterios, procesos y agencias.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CL" sz="2000" dirty="0" smtClean="0">
                <a:solidFill>
                  <a:schemeClr val="tx1">
                    <a:tint val="75000"/>
                  </a:schemeClr>
                </a:solidFill>
              </a:rPr>
              <a:t>Lo más evidente: sistemas de información y nueva relación con el Estado.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ES_tradnl" sz="2000" dirty="0" smtClean="0">
                <a:solidFill>
                  <a:schemeClr val="tx1">
                    <a:tint val="75000"/>
                  </a:schemeClr>
                </a:solidFill>
              </a:rPr>
              <a:t>Lo menos: internacionalización, articul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ación, comunicación al público.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60648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II. Gestión institucional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908720"/>
            <a:ext cx="72008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Institucionalización de procesos internos de AC y establecimiento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equipos de gestión técnica/profesional.</a:t>
            </a:r>
          </a:p>
          <a:p>
            <a:pPr marL="722313" marR="0" lvl="1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Cambios en diversos ámbitos,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lo general positivos.</a:t>
            </a:r>
            <a:endParaRPr lang="es-CL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722313" marR="0" lvl="1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Tensiones de diversa naturaleza, a propósito de los cambios.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 desarrollo de sistemas y unidades de información para la gestión.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Ciertos cambios en la cultura y organización académica-docente. 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CL" sz="2000" dirty="0" smtClean="0">
                <a:solidFill>
                  <a:schemeClr val="tx1">
                    <a:tint val="75000"/>
                  </a:schemeClr>
                </a:solidFill>
              </a:rPr>
              <a:t>Formalización de procesos y mejoramiento de los resultados.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Impactos percibidos en la administración del personal y la planificación. Algo menos en la gestión de los recursos. Prácticamente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nada en gobierno. 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27891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III. Gestión de la docencia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23528" y="1196752"/>
            <a:ext cx="69494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Impactos a nivel curricular y micro gestión académica. Una muy amplia gama de iniciativas y desarrollos adjudicados al AC.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s-CL" sz="2400" dirty="0" smtClean="0">
                <a:solidFill>
                  <a:schemeClr val="tx1">
                    <a:tint val="75000"/>
                  </a:schemeClr>
                </a:solidFill>
              </a:rPr>
              <a:t>Nuevos modos de entender la formación y fuertes presiones por mayor pertinencia.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Cambios en las prioridades y modos de organización.</a:t>
            </a: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Mucho intercambio y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desarrollo de nuevas prácticas</a:t>
            </a:r>
            <a:endParaRPr kumimoji="0" lang="es-C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13" marR="0" lvl="0" indent="-7223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Cambios en la docencia impartida y evaluación de los aprendizajes… hasta cierto punto.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815</Words>
  <Application>Microsoft Office PowerPoint</Application>
  <PresentationFormat>Presentación en pantalla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Impacts</dc:title>
  <dc:creator>Gonzalo Zapata</dc:creator>
  <cp:lastModifiedBy>GZapata</cp:lastModifiedBy>
  <cp:revision>68</cp:revision>
  <dcterms:created xsi:type="dcterms:W3CDTF">2012-04-23T13:38:05Z</dcterms:created>
  <dcterms:modified xsi:type="dcterms:W3CDTF">2014-09-03T20:35:07Z</dcterms:modified>
</cp:coreProperties>
</file>