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8" r:id="rId1"/>
    <p:sldMasterId id="2147483760" r:id="rId2"/>
  </p:sldMasterIdLst>
  <p:notesMasterIdLst>
    <p:notesMasterId r:id="rId35"/>
  </p:notesMasterIdLst>
  <p:handoutMasterIdLst>
    <p:handoutMasterId r:id="rId36"/>
  </p:handoutMasterIdLst>
  <p:sldIdLst>
    <p:sldId id="349" r:id="rId3"/>
    <p:sldId id="472" r:id="rId4"/>
    <p:sldId id="450" r:id="rId5"/>
    <p:sldId id="451" r:id="rId6"/>
    <p:sldId id="452" r:id="rId7"/>
    <p:sldId id="453" r:id="rId8"/>
    <p:sldId id="454" r:id="rId9"/>
    <p:sldId id="455" r:id="rId10"/>
    <p:sldId id="456" r:id="rId11"/>
    <p:sldId id="457" r:id="rId12"/>
    <p:sldId id="458" r:id="rId13"/>
    <p:sldId id="459" r:id="rId14"/>
    <p:sldId id="460" r:id="rId15"/>
    <p:sldId id="461" r:id="rId16"/>
    <p:sldId id="462" r:id="rId17"/>
    <p:sldId id="463" r:id="rId18"/>
    <p:sldId id="464" r:id="rId19"/>
    <p:sldId id="465" r:id="rId20"/>
    <p:sldId id="466" r:id="rId21"/>
    <p:sldId id="467" r:id="rId22"/>
    <p:sldId id="468" r:id="rId23"/>
    <p:sldId id="469" r:id="rId24"/>
    <p:sldId id="470" r:id="rId25"/>
    <p:sldId id="471" r:id="rId26"/>
    <p:sldId id="474" r:id="rId27"/>
    <p:sldId id="473" r:id="rId28"/>
    <p:sldId id="476" r:id="rId29"/>
    <p:sldId id="477" r:id="rId30"/>
    <p:sldId id="478" r:id="rId31"/>
    <p:sldId id="353" r:id="rId32"/>
    <p:sldId id="475" r:id="rId33"/>
    <p:sldId id="435" r:id="rId34"/>
  </p:sldIdLst>
  <p:sldSz cx="9144000" cy="6858000" type="screen4x3"/>
  <p:notesSz cx="6985000" cy="9271000"/>
  <p:defaultTextStyle>
    <a:defPPr>
      <a:defRPr lang="es-ES_tradnl"/>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 xmlns:p15="http://schemas.microsoft.com/office/powerpoint/2012/main">
        <p15:guide id="1" orient="horz" pos="1026">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371A"/>
    <a:srgbClr val="F9A13B"/>
    <a:srgbClr val="C07043"/>
    <a:srgbClr val="DA7F4B"/>
    <a:srgbClr val="A09561"/>
    <a:srgbClr val="955848"/>
    <a:srgbClr val="169389"/>
    <a:srgbClr val="947569"/>
    <a:srgbClr val="F01CD2"/>
    <a:srgbClr val="DD00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17" autoAdjust="0"/>
    <p:restoredTop sz="83126" autoAdjust="0"/>
  </p:normalViewPr>
  <p:slideViewPr>
    <p:cSldViewPr snapToObjects="1">
      <p:cViewPr>
        <p:scale>
          <a:sx n="89" d="100"/>
          <a:sy n="89" d="100"/>
        </p:scale>
        <p:origin x="-828" y="-72"/>
      </p:cViewPr>
      <p:guideLst>
        <p:guide orient="horz" pos="1026"/>
        <p:guide pos="5759"/>
      </p:guideLst>
    </p:cSldViewPr>
  </p:slideViewPr>
  <p:notesTextViewPr>
    <p:cViewPr>
      <p:scale>
        <a:sx n="100" d="100"/>
        <a:sy n="100" d="100"/>
      </p:scale>
      <p:origin x="0" y="0"/>
    </p:cViewPr>
  </p:notesTextViewPr>
  <p:sorterViewPr>
    <p:cViewPr>
      <p:scale>
        <a:sx n="59" d="100"/>
        <a:sy n="5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odrigo.diaz\Documents\Cuadros\Datos%20para%20presentaci&#243;n%20mineduc%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CL"/>
              <a:t>Matrícula Educación Superior por Tipo de Título</a:t>
            </a:r>
          </a:p>
          <a:p>
            <a:pPr>
              <a:defRPr/>
            </a:pPr>
            <a:r>
              <a:rPr lang="es-CL" sz="1200"/>
              <a:t>(2008 - 2013)</a:t>
            </a:r>
          </a:p>
        </c:rich>
      </c:tx>
      <c:overlay val="0"/>
    </c:title>
    <c:autoTitleDeleted val="0"/>
    <c:plotArea>
      <c:layout>
        <c:manualLayout>
          <c:layoutTarget val="inner"/>
          <c:xMode val="edge"/>
          <c:yMode val="edge"/>
          <c:x val="8.7365493365781602E-2"/>
          <c:y val="0.14165080209412401"/>
          <c:w val="0.90112785565404696"/>
          <c:h val="0.65544423136146002"/>
        </c:manualLayout>
      </c:layout>
      <c:lineChart>
        <c:grouping val="standard"/>
        <c:varyColors val="0"/>
        <c:ser>
          <c:idx val="0"/>
          <c:order val="0"/>
          <c:tx>
            <c:strRef>
              <c:f>Hoja1!$B$58</c:f>
              <c:strCache>
                <c:ptCount val="1"/>
                <c:pt idx="0">
                  <c:v>PROFESIONAL CON LICENCIATURA PREVIA</c:v>
                </c:pt>
              </c:strCache>
            </c:strRef>
          </c:tx>
          <c:marker>
            <c:symbol val="none"/>
          </c:marker>
          <c:dLbls>
            <c:dLblPos val="t"/>
            <c:showLegendKey val="0"/>
            <c:showVal val="1"/>
            <c:showCatName val="0"/>
            <c:showSerName val="0"/>
            <c:showPercent val="0"/>
            <c:showBubbleSize val="0"/>
            <c:showLeaderLines val="0"/>
          </c:dLbls>
          <c:cat>
            <c:numRef>
              <c:f>Hoja1!$C$57:$H$57</c:f>
              <c:numCache>
                <c:formatCode>General</c:formatCode>
                <c:ptCount val="6"/>
                <c:pt idx="0">
                  <c:v>2008</c:v>
                </c:pt>
                <c:pt idx="1">
                  <c:v>2009</c:v>
                </c:pt>
                <c:pt idx="2">
                  <c:v>2010</c:v>
                </c:pt>
                <c:pt idx="3">
                  <c:v>2011</c:v>
                </c:pt>
                <c:pt idx="4">
                  <c:v>2012</c:v>
                </c:pt>
                <c:pt idx="5">
                  <c:v>2013</c:v>
                </c:pt>
              </c:numCache>
            </c:numRef>
          </c:cat>
          <c:val>
            <c:numRef>
              <c:f>Hoja1!$C$58:$H$58</c:f>
              <c:numCache>
                <c:formatCode>_-* #,##0_-;\-* #,##0_-;_-* "-"??_-;_-@_-</c:formatCode>
                <c:ptCount val="6"/>
                <c:pt idx="0">
                  <c:v>450074</c:v>
                </c:pt>
                <c:pt idx="1">
                  <c:v>461242</c:v>
                </c:pt>
                <c:pt idx="2">
                  <c:v>517036</c:v>
                </c:pt>
                <c:pt idx="3">
                  <c:v>539776</c:v>
                </c:pt>
                <c:pt idx="4">
                  <c:v>563137</c:v>
                </c:pt>
                <c:pt idx="5">
                  <c:v>570971</c:v>
                </c:pt>
              </c:numCache>
            </c:numRef>
          </c:val>
          <c:smooth val="0"/>
        </c:ser>
        <c:ser>
          <c:idx val="1"/>
          <c:order val="1"/>
          <c:tx>
            <c:strRef>
              <c:f>Hoja1!$B$59</c:f>
              <c:strCache>
                <c:ptCount val="1"/>
                <c:pt idx="0">
                  <c:v>PROFESIONAL SIN LICENCIATURA PREVIA</c:v>
                </c:pt>
              </c:strCache>
            </c:strRef>
          </c:tx>
          <c:marker>
            <c:symbol val="none"/>
          </c:marker>
          <c:dLbls>
            <c:dLblPos val="b"/>
            <c:showLegendKey val="0"/>
            <c:showVal val="1"/>
            <c:showCatName val="0"/>
            <c:showSerName val="0"/>
            <c:showPercent val="0"/>
            <c:showBubbleSize val="0"/>
            <c:showLeaderLines val="0"/>
          </c:dLbls>
          <c:cat>
            <c:numRef>
              <c:f>Hoja1!$C$57:$H$57</c:f>
              <c:numCache>
                <c:formatCode>General</c:formatCode>
                <c:ptCount val="6"/>
                <c:pt idx="0">
                  <c:v>2008</c:v>
                </c:pt>
                <c:pt idx="1">
                  <c:v>2009</c:v>
                </c:pt>
                <c:pt idx="2">
                  <c:v>2010</c:v>
                </c:pt>
                <c:pt idx="3">
                  <c:v>2011</c:v>
                </c:pt>
                <c:pt idx="4">
                  <c:v>2012</c:v>
                </c:pt>
                <c:pt idx="5">
                  <c:v>2013</c:v>
                </c:pt>
              </c:numCache>
            </c:numRef>
          </c:cat>
          <c:val>
            <c:numRef>
              <c:f>Hoja1!$C$59:$H$59</c:f>
              <c:numCache>
                <c:formatCode>_-* #,##0_-;\-* #,##0_-;_-* "-"??_-;_-@_-</c:formatCode>
                <c:ptCount val="6"/>
                <c:pt idx="0">
                  <c:v>143860</c:v>
                </c:pt>
                <c:pt idx="1">
                  <c:v>168260</c:v>
                </c:pt>
                <c:pt idx="2">
                  <c:v>178517</c:v>
                </c:pt>
                <c:pt idx="3">
                  <c:v>196547</c:v>
                </c:pt>
                <c:pt idx="4">
                  <c:v>198030</c:v>
                </c:pt>
                <c:pt idx="5">
                  <c:v>215906</c:v>
                </c:pt>
              </c:numCache>
            </c:numRef>
          </c:val>
          <c:smooth val="0"/>
        </c:ser>
        <c:ser>
          <c:idx val="2"/>
          <c:order val="2"/>
          <c:tx>
            <c:strRef>
              <c:f>Hoja1!$B$60</c:f>
              <c:strCache>
                <c:ptCount val="1"/>
                <c:pt idx="0">
                  <c:v>TÉCNICO DE NIVEL SUPERIOR</c:v>
                </c:pt>
              </c:strCache>
            </c:strRef>
          </c:tx>
          <c:marker>
            <c:symbol val="none"/>
          </c:marker>
          <c:dLbls>
            <c:dLblPos val="t"/>
            <c:showLegendKey val="0"/>
            <c:showVal val="1"/>
            <c:showCatName val="0"/>
            <c:showSerName val="0"/>
            <c:showPercent val="0"/>
            <c:showBubbleSize val="0"/>
            <c:showLeaderLines val="0"/>
          </c:dLbls>
          <c:cat>
            <c:numRef>
              <c:f>Hoja1!$C$57:$H$57</c:f>
              <c:numCache>
                <c:formatCode>General</c:formatCode>
                <c:ptCount val="6"/>
                <c:pt idx="0">
                  <c:v>2008</c:v>
                </c:pt>
                <c:pt idx="1">
                  <c:v>2009</c:v>
                </c:pt>
                <c:pt idx="2">
                  <c:v>2010</c:v>
                </c:pt>
                <c:pt idx="3">
                  <c:v>2011</c:v>
                </c:pt>
                <c:pt idx="4">
                  <c:v>2012</c:v>
                </c:pt>
                <c:pt idx="5">
                  <c:v>2013</c:v>
                </c:pt>
              </c:numCache>
            </c:numRef>
          </c:cat>
          <c:val>
            <c:numRef>
              <c:f>Hoja1!$C$60:$H$60</c:f>
              <c:numCache>
                <c:formatCode>_-* #,##0_-;\-* #,##0_-;_-* "-"??_-;_-@_-</c:formatCode>
                <c:ptCount val="6"/>
                <c:pt idx="0">
                  <c:v>175914</c:v>
                </c:pt>
                <c:pt idx="1">
                  <c:v>206083</c:v>
                </c:pt>
                <c:pt idx="2">
                  <c:v>244920</c:v>
                </c:pt>
                <c:pt idx="3">
                  <c:v>279077</c:v>
                </c:pt>
                <c:pt idx="4">
                  <c:v>303991</c:v>
                </c:pt>
                <c:pt idx="5">
                  <c:v>327763</c:v>
                </c:pt>
              </c:numCache>
            </c:numRef>
          </c:val>
          <c:smooth val="0"/>
        </c:ser>
        <c:dLbls>
          <c:showLegendKey val="0"/>
          <c:showVal val="0"/>
          <c:showCatName val="0"/>
          <c:showSerName val="0"/>
          <c:showPercent val="0"/>
          <c:showBubbleSize val="0"/>
        </c:dLbls>
        <c:marker val="1"/>
        <c:smooth val="0"/>
        <c:axId val="49278464"/>
        <c:axId val="533480000"/>
      </c:lineChart>
      <c:catAx>
        <c:axId val="49278464"/>
        <c:scaling>
          <c:orientation val="minMax"/>
        </c:scaling>
        <c:delete val="0"/>
        <c:axPos val="b"/>
        <c:numFmt formatCode="General" sourceLinked="1"/>
        <c:majorTickMark val="out"/>
        <c:minorTickMark val="none"/>
        <c:tickLblPos val="nextTo"/>
        <c:crossAx val="533480000"/>
        <c:crosses val="autoZero"/>
        <c:auto val="1"/>
        <c:lblAlgn val="ctr"/>
        <c:lblOffset val="100"/>
        <c:noMultiLvlLbl val="0"/>
      </c:catAx>
      <c:valAx>
        <c:axId val="533480000"/>
        <c:scaling>
          <c:orientation val="minMax"/>
        </c:scaling>
        <c:delete val="0"/>
        <c:axPos val="l"/>
        <c:numFmt formatCode="_-* #,##0_-;\-* #,##0_-;_-* &quot;-&quot;??_-;_-@_-" sourceLinked="1"/>
        <c:majorTickMark val="out"/>
        <c:minorTickMark val="none"/>
        <c:tickLblPos val="nextTo"/>
        <c:crossAx val="49278464"/>
        <c:crosses val="autoZero"/>
        <c:crossBetween val="between"/>
      </c:valAx>
    </c:plotArea>
    <c:legend>
      <c:legendPos val="b"/>
      <c:layout>
        <c:manualLayout>
          <c:xMode val="edge"/>
          <c:yMode val="edge"/>
          <c:x val="0.14470950845629599"/>
          <c:y val="0.88704016069878799"/>
          <c:w val="0.82533475227757802"/>
          <c:h val="9.6293289285814307E-2"/>
        </c:manualLayout>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26833" cy="463550"/>
          </a:xfrm>
          <a:prstGeom prst="rect">
            <a:avLst/>
          </a:prstGeom>
        </p:spPr>
        <p:txBody>
          <a:bodyPr vert="horz" lIns="92885" tIns="46442" rIns="92885" bIns="46442" rtlCol="0"/>
          <a:lstStyle>
            <a:lvl1pPr algn="l">
              <a:defRPr sz="1200"/>
            </a:lvl1pPr>
          </a:lstStyle>
          <a:p>
            <a:endParaRPr lang="es-ES"/>
          </a:p>
        </p:txBody>
      </p:sp>
      <p:sp>
        <p:nvSpPr>
          <p:cNvPr id="3" name="Marcador de fecha 2"/>
          <p:cNvSpPr>
            <a:spLocks noGrp="1"/>
          </p:cNvSpPr>
          <p:nvPr>
            <p:ph type="dt" sz="quarter" idx="1"/>
          </p:nvPr>
        </p:nvSpPr>
        <p:spPr>
          <a:xfrm>
            <a:off x="3956550" y="0"/>
            <a:ext cx="3026833" cy="463550"/>
          </a:xfrm>
          <a:prstGeom prst="rect">
            <a:avLst/>
          </a:prstGeom>
        </p:spPr>
        <p:txBody>
          <a:bodyPr vert="horz" lIns="92885" tIns="46442" rIns="92885" bIns="46442" rtlCol="0"/>
          <a:lstStyle>
            <a:lvl1pPr algn="r">
              <a:defRPr sz="1200"/>
            </a:lvl1pPr>
          </a:lstStyle>
          <a:p>
            <a:fld id="{522C94EF-31D2-6245-AFB7-EEB848A985C9}" type="datetimeFigureOut">
              <a:rPr lang="es-ES" smtClean="0"/>
              <a:pPr/>
              <a:t>10/09/2014</a:t>
            </a:fld>
            <a:endParaRPr lang="es-ES"/>
          </a:p>
        </p:txBody>
      </p:sp>
      <p:sp>
        <p:nvSpPr>
          <p:cNvPr id="4" name="Marcador de pie de página 3"/>
          <p:cNvSpPr>
            <a:spLocks noGrp="1"/>
          </p:cNvSpPr>
          <p:nvPr>
            <p:ph type="ftr" sz="quarter" idx="2"/>
          </p:nvPr>
        </p:nvSpPr>
        <p:spPr>
          <a:xfrm>
            <a:off x="0" y="8805841"/>
            <a:ext cx="3026833" cy="463550"/>
          </a:xfrm>
          <a:prstGeom prst="rect">
            <a:avLst/>
          </a:prstGeom>
        </p:spPr>
        <p:txBody>
          <a:bodyPr vert="horz" lIns="92885" tIns="46442" rIns="92885" bIns="46442"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956550" y="8805841"/>
            <a:ext cx="3026833" cy="463550"/>
          </a:xfrm>
          <a:prstGeom prst="rect">
            <a:avLst/>
          </a:prstGeom>
        </p:spPr>
        <p:txBody>
          <a:bodyPr vert="horz" lIns="92885" tIns="46442" rIns="92885" bIns="46442" rtlCol="0" anchor="b"/>
          <a:lstStyle>
            <a:lvl1pPr algn="r">
              <a:defRPr sz="1200"/>
            </a:lvl1pPr>
          </a:lstStyle>
          <a:p>
            <a:fld id="{161FFB45-82DB-1A4A-ACA3-4C059F846244}" type="slidenum">
              <a:rPr lang="es-ES" smtClean="0"/>
              <a:pPr/>
              <a:t>‹Nº›</a:t>
            </a:fld>
            <a:endParaRPr lang="es-ES"/>
          </a:p>
        </p:txBody>
      </p:sp>
    </p:spTree>
    <p:extLst>
      <p:ext uri="{BB962C8B-B14F-4D97-AF65-F5344CB8AC3E}">
        <p14:creationId xmlns:p14="http://schemas.microsoft.com/office/powerpoint/2010/main" val="764770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idx="1"/>
          </p:nvPr>
        </p:nvSpPr>
        <p:spPr>
          <a:xfrm>
            <a:off x="3956550" y="0"/>
            <a:ext cx="3026833" cy="463550"/>
          </a:xfrm>
          <a:prstGeom prst="rect">
            <a:avLst/>
          </a:prstGeom>
        </p:spPr>
        <p:txBody>
          <a:bodyPr vert="horz" lIns="92885" tIns="46442" rIns="92885" bIns="46442" rtlCol="0"/>
          <a:lstStyle>
            <a:lvl1pPr algn="r">
              <a:defRPr sz="1200"/>
            </a:lvl1pPr>
          </a:lstStyle>
          <a:p>
            <a:fld id="{F1F1F145-E58D-4F86-8911-04AC55EBFB62}" type="datetimeFigureOut">
              <a:rPr lang="en-US" smtClean="0"/>
              <a:pPr/>
              <a:t>9/10/2014</a:t>
            </a:fld>
            <a:endParaRPr lang="en-US"/>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2885" tIns="46442" rIns="92885" bIns="46442" rtlCol="0" anchor="ctr"/>
          <a:lstStyle/>
          <a:p>
            <a:endParaRPr lang="en-US"/>
          </a:p>
        </p:txBody>
      </p:sp>
      <p:sp>
        <p:nvSpPr>
          <p:cNvPr id="5" name="Notes Placeholder 4"/>
          <p:cNvSpPr>
            <a:spLocks noGrp="1"/>
          </p:cNvSpPr>
          <p:nvPr>
            <p:ph type="body" sz="quarter" idx="3"/>
          </p:nvPr>
        </p:nvSpPr>
        <p:spPr>
          <a:xfrm>
            <a:off x="698500" y="4403725"/>
            <a:ext cx="5588000" cy="4171950"/>
          </a:xfrm>
          <a:prstGeom prst="rect">
            <a:avLst/>
          </a:prstGeom>
        </p:spPr>
        <p:txBody>
          <a:bodyPr vert="horz" lIns="92885" tIns="46442" rIns="92885" bIns="4644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26833" cy="463550"/>
          </a:xfrm>
          <a:prstGeom prst="rect">
            <a:avLst/>
          </a:prstGeom>
        </p:spPr>
        <p:txBody>
          <a:bodyPr vert="horz" lIns="92885" tIns="46442" rIns="92885" bIns="46442"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05841"/>
            <a:ext cx="3026833" cy="463550"/>
          </a:xfrm>
          <a:prstGeom prst="rect">
            <a:avLst/>
          </a:prstGeom>
        </p:spPr>
        <p:txBody>
          <a:bodyPr vert="horz" lIns="92885" tIns="46442" rIns="92885" bIns="46442" rtlCol="0" anchor="b"/>
          <a:lstStyle>
            <a:lvl1pPr algn="r">
              <a:defRPr sz="1200"/>
            </a:lvl1pPr>
          </a:lstStyle>
          <a:p>
            <a:fld id="{EE89E85C-82B2-4366-8817-9A9BA1E6072D}" type="slidenum">
              <a:rPr lang="en-US" smtClean="0"/>
              <a:pPr/>
              <a:t>‹Nº›</a:t>
            </a:fld>
            <a:endParaRPr lang="en-US"/>
          </a:p>
        </p:txBody>
      </p:sp>
    </p:spTree>
    <p:extLst>
      <p:ext uri="{BB962C8B-B14F-4D97-AF65-F5344CB8AC3E}">
        <p14:creationId xmlns:p14="http://schemas.microsoft.com/office/powerpoint/2010/main" val="3127575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6C56FA26-0B49-4EF0-85A8-FEF39068A32A}" type="slidenum">
              <a:rPr lang="es-AR" smtClean="0"/>
              <a:pPr/>
              <a:t>5</a:t>
            </a:fld>
            <a:endParaRPr lang="es-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558841" y="4403725"/>
            <a:ext cx="5867319" cy="4171950"/>
          </a:xfrm>
        </p:spPr>
        <p:txBody>
          <a:bodyPr>
            <a:normAutofit/>
          </a:bodyPr>
          <a:lstStyle/>
          <a:p>
            <a:r>
              <a:rPr lang="es-AR" b="1" dirty="0"/>
              <a:t>Ideas fuerza/Sugerencias metodológicas</a:t>
            </a:r>
          </a:p>
          <a:p>
            <a:endParaRPr lang="es-AR" dirty="0"/>
          </a:p>
          <a:p>
            <a:pPr lvl="0"/>
            <a:r>
              <a:rPr lang="es-AR" sz="1100" dirty="0"/>
              <a:t>Anuncie los temas que se verán haciendo una breve descripción de cada título</a:t>
            </a:r>
            <a:endParaRPr lang="es-ES_tradnl" sz="1100" dirty="0"/>
          </a:p>
          <a:p>
            <a:endParaRPr lang="es-AR" dirty="0"/>
          </a:p>
        </p:txBody>
      </p:sp>
      <p:sp>
        <p:nvSpPr>
          <p:cNvPr id="4" name="3 Marcador de número de diapositiva"/>
          <p:cNvSpPr>
            <a:spLocks noGrp="1"/>
          </p:cNvSpPr>
          <p:nvPr>
            <p:ph type="sldNum" sz="quarter" idx="10"/>
          </p:nvPr>
        </p:nvSpPr>
        <p:spPr/>
        <p:txBody>
          <a:bodyPr/>
          <a:lstStyle/>
          <a:p>
            <a:fld id="{6C56FA26-0B49-4EF0-85A8-FEF39068A32A}" type="slidenum">
              <a:rPr lang="es-AR" smtClean="0"/>
              <a:pPr/>
              <a:t>6</a:t>
            </a:fld>
            <a:endParaRPr lang="es-A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10FCC308-5F09-4E6D-9E48-3170E2066B78}" type="slidenum">
              <a:rPr lang="es-CL" smtClean="0"/>
              <a:t>13</a:t>
            </a:fld>
            <a:endParaRPr lang="es-CL"/>
          </a:p>
        </p:txBody>
      </p:sp>
    </p:spTree>
    <p:extLst>
      <p:ext uri="{BB962C8B-B14F-4D97-AF65-F5344CB8AC3E}">
        <p14:creationId xmlns:p14="http://schemas.microsoft.com/office/powerpoint/2010/main" val="38110018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4971135"/>
            <a:ext cx="6400800" cy="1335330"/>
          </a:xfrm>
        </p:spPr>
        <p:txBody>
          <a:bodyPr/>
          <a:lstStyle>
            <a:lvl1pPr marL="0" indent="0" algn="ctr">
              <a:buNone/>
              <a:defRPr b="1">
                <a:solidFill>
                  <a:srgbClr val="DE322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Haga clic para modificar el estilo de subtítulo del patrón</a:t>
            </a:r>
            <a:endParaRPr lang="es-ES" dirty="0"/>
          </a:p>
        </p:txBody>
      </p:sp>
      <p:pic>
        <p:nvPicPr>
          <p:cNvPr id="7" name="Imagen 6" descr="headerFCH.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167909"/>
          </a:xfrm>
          <a:prstGeom prst="rect">
            <a:avLst/>
          </a:prstGeom>
        </p:spPr>
      </p:pic>
      <p:pic>
        <p:nvPicPr>
          <p:cNvPr id="8" name="Imagen 2"/>
          <p:cNvPicPr>
            <a:picLocks noChangeAspect="1"/>
          </p:cNvPicPr>
          <p:nvPr userDrawn="1"/>
        </p:nvPicPr>
        <p:blipFill>
          <a:blip r:embed="rId3"/>
          <a:srcRect/>
          <a:stretch>
            <a:fillRect/>
          </a:stretch>
        </p:blipFill>
        <p:spPr bwMode="auto">
          <a:xfrm>
            <a:off x="7420152" y="3064911"/>
            <a:ext cx="1440038" cy="840022"/>
          </a:xfrm>
          <a:prstGeom prst="rect">
            <a:avLst/>
          </a:prstGeom>
          <a:noFill/>
          <a:ln w="9525">
            <a:noFill/>
            <a:miter lim="800000"/>
            <a:headEnd/>
            <a:tailEnd/>
          </a:ln>
        </p:spPr>
      </p:pic>
    </p:spTree>
    <p:extLst>
      <p:ext uri="{BB962C8B-B14F-4D97-AF65-F5344CB8AC3E}">
        <p14:creationId xmlns:p14="http://schemas.microsoft.com/office/powerpoint/2010/main" val="3954313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085FDAE4-BF7A-064A-B7B3-A100C4DF6B87}" type="datetimeFigureOut">
              <a:rPr lang="es-ES" smtClean="0">
                <a:solidFill>
                  <a:prstClr val="black">
                    <a:tint val="75000"/>
                  </a:prstClr>
                </a:solidFill>
                <a:latin typeface="Calibri"/>
              </a:rPr>
              <a:pPr/>
              <a:t>10/09/2014</a:t>
            </a:fld>
            <a:endParaRPr lang="es-ES">
              <a:solidFill>
                <a:prstClr val="black">
                  <a:tint val="75000"/>
                </a:prstClr>
              </a:solidFill>
              <a:latin typeface="Calibri"/>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latin typeface="Calibri"/>
            </a:endParaRPr>
          </a:p>
        </p:txBody>
      </p:sp>
      <p:sp>
        <p:nvSpPr>
          <p:cNvPr id="6" name="Marcador de número de diapositiva 5"/>
          <p:cNvSpPr>
            <a:spLocks noGrp="1"/>
          </p:cNvSpPr>
          <p:nvPr>
            <p:ph type="sldNum" sz="quarter" idx="12"/>
          </p:nvPr>
        </p:nvSpPr>
        <p:spPr/>
        <p:txBody>
          <a:bodyPr/>
          <a:lstStyle/>
          <a:p>
            <a:fld id="{61FB41A3-EAB2-034F-9EC9-D17E0A597143}" type="slidenum">
              <a:rPr lang="es-ES" smtClean="0">
                <a:solidFill>
                  <a:prstClr val="black">
                    <a:tint val="75000"/>
                  </a:prstClr>
                </a:solidFill>
                <a:latin typeface="Calibri"/>
              </a:rPr>
              <a:pPr/>
              <a:t>‹Nº›</a:t>
            </a:fld>
            <a:endParaRPr lang="es-ES">
              <a:solidFill>
                <a:prstClr val="black">
                  <a:tint val="75000"/>
                </a:prstClr>
              </a:solidFill>
              <a:latin typeface="Calibri"/>
            </a:endParaRPr>
          </a:p>
        </p:txBody>
      </p:sp>
    </p:spTree>
    <p:extLst>
      <p:ext uri="{BB962C8B-B14F-4D97-AF65-F5344CB8AC3E}">
        <p14:creationId xmlns:p14="http://schemas.microsoft.com/office/powerpoint/2010/main" val="2830739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085FDAE4-BF7A-064A-B7B3-A100C4DF6B87}" type="datetimeFigureOut">
              <a:rPr lang="es-ES" smtClean="0">
                <a:solidFill>
                  <a:prstClr val="black">
                    <a:tint val="75000"/>
                  </a:prstClr>
                </a:solidFill>
                <a:latin typeface="Calibri"/>
              </a:rPr>
              <a:pPr/>
              <a:t>10/09/2014</a:t>
            </a:fld>
            <a:endParaRPr lang="es-ES">
              <a:solidFill>
                <a:prstClr val="black">
                  <a:tint val="75000"/>
                </a:prstClr>
              </a:solidFill>
              <a:latin typeface="Calibri"/>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latin typeface="Calibri"/>
            </a:endParaRPr>
          </a:p>
        </p:txBody>
      </p:sp>
      <p:sp>
        <p:nvSpPr>
          <p:cNvPr id="6" name="Marcador de número de diapositiva 5"/>
          <p:cNvSpPr>
            <a:spLocks noGrp="1"/>
          </p:cNvSpPr>
          <p:nvPr>
            <p:ph type="sldNum" sz="quarter" idx="12"/>
          </p:nvPr>
        </p:nvSpPr>
        <p:spPr/>
        <p:txBody>
          <a:bodyPr/>
          <a:lstStyle/>
          <a:p>
            <a:fld id="{61FB41A3-EAB2-034F-9EC9-D17E0A597143}" type="slidenum">
              <a:rPr lang="es-ES" smtClean="0">
                <a:solidFill>
                  <a:prstClr val="black">
                    <a:tint val="75000"/>
                  </a:prstClr>
                </a:solidFill>
                <a:latin typeface="Calibri"/>
              </a:rPr>
              <a:pPr/>
              <a:t>‹Nº›</a:t>
            </a:fld>
            <a:endParaRPr lang="es-ES">
              <a:solidFill>
                <a:prstClr val="black">
                  <a:tint val="75000"/>
                </a:prstClr>
              </a:solidFill>
              <a:latin typeface="Calibri"/>
            </a:endParaRPr>
          </a:p>
        </p:txBody>
      </p:sp>
    </p:spTree>
    <p:extLst>
      <p:ext uri="{BB962C8B-B14F-4D97-AF65-F5344CB8AC3E}">
        <p14:creationId xmlns:p14="http://schemas.microsoft.com/office/powerpoint/2010/main" val="701069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0BF21228-F27F-A34B-A4CE-33397526A8C5}" type="datetimeFigureOut">
              <a:rPr lang="es-ES">
                <a:solidFill>
                  <a:prstClr val="black"/>
                </a:solidFill>
                <a:latin typeface="Calibri"/>
                <a:ea typeface="+mn-ea"/>
              </a:rPr>
              <a:pPr fontAlgn="auto">
                <a:spcBef>
                  <a:spcPts val="0"/>
                </a:spcBef>
                <a:spcAft>
                  <a:spcPts val="0"/>
                </a:spcAft>
              </a:pPr>
              <a:t>10/09/2014</a:t>
            </a:fld>
            <a:endParaRPr lang="es-ES">
              <a:solidFill>
                <a:prstClr val="black"/>
              </a:solidFill>
              <a:latin typeface="Calibri"/>
              <a:ea typeface="+mn-ea"/>
            </a:endParaRPr>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s-ES">
              <a:solidFill>
                <a:prstClr val="black"/>
              </a:solidFill>
              <a:latin typeface="Calibri"/>
              <a:ea typeface="+mn-ea"/>
            </a:endParaRPr>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DDD99746-0F53-0A47-BECD-28CD83F57361}" type="slidenum">
              <a:rPr lang="es-ES">
                <a:solidFill>
                  <a:prstClr val="black"/>
                </a:solidFill>
                <a:latin typeface="Calibri"/>
                <a:ea typeface="+mn-ea"/>
              </a:rPr>
              <a:pPr fontAlgn="auto">
                <a:spcBef>
                  <a:spcPts val="0"/>
                </a:spcBef>
                <a:spcAft>
                  <a:spcPts val="0"/>
                </a:spcAft>
              </a:pPr>
              <a:t>‹Nº›</a:t>
            </a:fld>
            <a:endParaRPr lang="es-ES">
              <a:solidFill>
                <a:prstClr val="black"/>
              </a:solidFill>
              <a:latin typeface="Calibri"/>
              <a:ea typeface="+mn-ea"/>
            </a:endParaRPr>
          </a:p>
        </p:txBody>
      </p:sp>
    </p:spTree>
    <p:extLst>
      <p:ext uri="{BB962C8B-B14F-4D97-AF65-F5344CB8AC3E}">
        <p14:creationId xmlns:p14="http://schemas.microsoft.com/office/powerpoint/2010/main" val="3182089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rgbClr val="DD003D"/>
                </a:solidFill>
              </a:defRPr>
            </a:lvl1pPr>
          </a:lstStyle>
          <a:p>
            <a:r>
              <a:rPr lang="es-ES_tradnl" dirty="0" smtClean="0"/>
              <a:t>Clic para editar título</a:t>
            </a:r>
            <a:endParaRPr lang="es-ES" dirty="0"/>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0BF21228-F27F-A34B-A4CE-33397526A8C5}" type="datetimeFigureOut">
              <a:rPr lang="es-ES">
                <a:solidFill>
                  <a:prstClr val="black"/>
                </a:solidFill>
                <a:latin typeface="Calibri"/>
                <a:ea typeface="+mn-ea"/>
              </a:rPr>
              <a:pPr fontAlgn="auto">
                <a:spcBef>
                  <a:spcPts val="0"/>
                </a:spcBef>
                <a:spcAft>
                  <a:spcPts val="0"/>
                </a:spcAft>
              </a:pPr>
              <a:t>10/09/2014</a:t>
            </a:fld>
            <a:endParaRPr lang="es-ES">
              <a:solidFill>
                <a:prstClr val="black"/>
              </a:solidFill>
              <a:latin typeface="Calibri"/>
              <a:ea typeface="+mn-ea"/>
            </a:endParaRPr>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s-ES">
              <a:solidFill>
                <a:prstClr val="black"/>
              </a:solidFill>
              <a:latin typeface="Calibri"/>
              <a:ea typeface="+mn-ea"/>
            </a:endParaRPr>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DDD99746-0F53-0A47-BECD-28CD83F57361}" type="slidenum">
              <a:rPr lang="es-ES">
                <a:solidFill>
                  <a:prstClr val="black"/>
                </a:solidFill>
                <a:latin typeface="Calibri"/>
                <a:ea typeface="+mn-ea"/>
              </a:rPr>
              <a:pPr fontAlgn="auto">
                <a:spcBef>
                  <a:spcPts val="0"/>
                </a:spcBef>
                <a:spcAft>
                  <a:spcPts val="0"/>
                </a:spcAft>
              </a:pPr>
              <a:t>‹Nº›</a:t>
            </a:fld>
            <a:endParaRPr lang="es-ES">
              <a:solidFill>
                <a:prstClr val="black"/>
              </a:solidFill>
              <a:latin typeface="Calibri"/>
              <a:ea typeface="+mn-ea"/>
            </a:endParaRPr>
          </a:p>
        </p:txBody>
      </p:sp>
    </p:spTree>
    <p:extLst>
      <p:ext uri="{BB962C8B-B14F-4D97-AF65-F5344CB8AC3E}">
        <p14:creationId xmlns:p14="http://schemas.microsoft.com/office/powerpoint/2010/main" val="21964273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0BF21228-F27F-A34B-A4CE-33397526A8C5}" type="datetimeFigureOut">
              <a:rPr lang="es-ES">
                <a:solidFill>
                  <a:prstClr val="black"/>
                </a:solidFill>
                <a:latin typeface="Calibri"/>
                <a:ea typeface="+mn-ea"/>
              </a:rPr>
              <a:pPr fontAlgn="auto">
                <a:spcBef>
                  <a:spcPts val="0"/>
                </a:spcBef>
                <a:spcAft>
                  <a:spcPts val="0"/>
                </a:spcAft>
              </a:pPr>
              <a:t>10/09/2014</a:t>
            </a:fld>
            <a:endParaRPr lang="es-ES">
              <a:solidFill>
                <a:prstClr val="black"/>
              </a:solidFill>
              <a:latin typeface="Calibri"/>
              <a:ea typeface="+mn-ea"/>
            </a:endParaRPr>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s-ES">
              <a:solidFill>
                <a:prstClr val="black"/>
              </a:solidFill>
              <a:latin typeface="Calibri"/>
              <a:ea typeface="+mn-ea"/>
            </a:endParaRPr>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DDD99746-0F53-0A47-BECD-28CD83F57361}" type="slidenum">
              <a:rPr lang="es-ES">
                <a:solidFill>
                  <a:prstClr val="black"/>
                </a:solidFill>
                <a:latin typeface="Calibri"/>
                <a:ea typeface="+mn-ea"/>
              </a:rPr>
              <a:pPr fontAlgn="auto">
                <a:spcBef>
                  <a:spcPts val="0"/>
                </a:spcBef>
                <a:spcAft>
                  <a:spcPts val="0"/>
                </a:spcAft>
              </a:pPr>
              <a:t>‹Nº›</a:t>
            </a:fld>
            <a:endParaRPr lang="es-ES">
              <a:solidFill>
                <a:prstClr val="black"/>
              </a:solidFill>
              <a:latin typeface="Calibri"/>
              <a:ea typeface="+mn-ea"/>
            </a:endParaRPr>
          </a:p>
        </p:txBody>
      </p:sp>
    </p:spTree>
    <p:extLst>
      <p:ext uri="{BB962C8B-B14F-4D97-AF65-F5344CB8AC3E}">
        <p14:creationId xmlns:p14="http://schemas.microsoft.com/office/powerpoint/2010/main" val="2267648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0BF21228-F27F-A34B-A4CE-33397526A8C5}" type="datetimeFigureOut">
              <a:rPr lang="es-ES">
                <a:solidFill>
                  <a:prstClr val="black"/>
                </a:solidFill>
                <a:latin typeface="Calibri"/>
                <a:ea typeface="+mn-ea"/>
              </a:rPr>
              <a:pPr fontAlgn="auto">
                <a:spcBef>
                  <a:spcPts val="0"/>
                </a:spcBef>
                <a:spcAft>
                  <a:spcPts val="0"/>
                </a:spcAft>
              </a:pPr>
              <a:t>10/09/2014</a:t>
            </a:fld>
            <a:endParaRPr lang="es-ES">
              <a:solidFill>
                <a:prstClr val="black"/>
              </a:solidFill>
              <a:latin typeface="Calibri"/>
              <a:ea typeface="+mn-ea"/>
            </a:endParaRPr>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s-ES">
              <a:solidFill>
                <a:prstClr val="black"/>
              </a:solidFill>
              <a:latin typeface="Calibri"/>
              <a:ea typeface="+mn-ea"/>
            </a:endParaRPr>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DDD99746-0F53-0A47-BECD-28CD83F57361}" type="slidenum">
              <a:rPr lang="es-ES">
                <a:solidFill>
                  <a:prstClr val="black"/>
                </a:solidFill>
                <a:latin typeface="Calibri"/>
                <a:ea typeface="+mn-ea"/>
              </a:rPr>
              <a:pPr fontAlgn="auto">
                <a:spcBef>
                  <a:spcPts val="0"/>
                </a:spcBef>
                <a:spcAft>
                  <a:spcPts val="0"/>
                </a:spcAft>
              </a:pPr>
              <a:t>‹Nº›</a:t>
            </a:fld>
            <a:endParaRPr lang="es-ES">
              <a:solidFill>
                <a:prstClr val="black"/>
              </a:solidFill>
              <a:latin typeface="Calibri"/>
              <a:ea typeface="+mn-ea"/>
            </a:endParaRPr>
          </a:p>
        </p:txBody>
      </p:sp>
    </p:spTree>
    <p:extLst>
      <p:ext uri="{BB962C8B-B14F-4D97-AF65-F5344CB8AC3E}">
        <p14:creationId xmlns:p14="http://schemas.microsoft.com/office/powerpoint/2010/main" val="204502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0BF21228-F27F-A34B-A4CE-33397526A8C5}" type="datetimeFigureOut">
              <a:rPr lang="es-ES">
                <a:solidFill>
                  <a:prstClr val="black"/>
                </a:solidFill>
                <a:latin typeface="Calibri"/>
                <a:ea typeface="+mn-ea"/>
              </a:rPr>
              <a:pPr fontAlgn="auto">
                <a:spcBef>
                  <a:spcPts val="0"/>
                </a:spcBef>
                <a:spcAft>
                  <a:spcPts val="0"/>
                </a:spcAft>
              </a:pPr>
              <a:t>10/09/2014</a:t>
            </a:fld>
            <a:endParaRPr lang="es-ES">
              <a:solidFill>
                <a:prstClr val="black"/>
              </a:solidFill>
              <a:latin typeface="Calibri"/>
              <a:ea typeface="+mn-ea"/>
            </a:endParaRPr>
          </a:p>
        </p:txBody>
      </p:sp>
      <p:sp>
        <p:nvSpPr>
          <p:cNvPr id="8" name="Marcador de pie de página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s-ES">
              <a:solidFill>
                <a:prstClr val="black"/>
              </a:solidFill>
              <a:latin typeface="Calibri"/>
              <a:ea typeface="+mn-ea"/>
            </a:endParaRPr>
          </a:p>
        </p:txBody>
      </p:sp>
      <p:sp>
        <p:nvSpPr>
          <p:cNvPr id="9" name="Marcador de número de diapositiva 8"/>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DDD99746-0F53-0A47-BECD-28CD83F57361}" type="slidenum">
              <a:rPr lang="es-ES">
                <a:solidFill>
                  <a:prstClr val="black"/>
                </a:solidFill>
                <a:latin typeface="Calibri"/>
                <a:ea typeface="+mn-ea"/>
              </a:rPr>
              <a:pPr fontAlgn="auto">
                <a:spcBef>
                  <a:spcPts val="0"/>
                </a:spcBef>
                <a:spcAft>
                  <a:spcPts val="0"/>
                </a:spcAft>
              </a:pPr>
              <a:t>‹Nº›</a:t>
            </a:fld>
            <a:endParaRPr lang="es-ES">
              <a:solidFill>
                <a:prstClr val="black"/>
              </a:solidFill>
              <a:latin typeface="Calibri"/>
              <a:ea typeface="+mn-ea"/>
            </a:endParaRPr>
          </a:p>
        </p:txBody>
      </p:sp>
    </p:spTree>
    <p:extLst>
      <p:ext uri="{BB962C8B-B14F-4D97-AF65-F5344CB8AC3E}">
        <p14:creationId xmlns:p14="http://schemas.microsoft.com/office/powerpoint/2010/main" val="288511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0BF21228-F27F-A34B-A4CE-33397526A8C5}" type="datetimeFigureOut">
              <a:rPr lang="es-ES">
                <a:solidFill>
                  <a:prstClr val="black"/>
                </a:solidFill>
                <a:latin typeface="Calibri"/>
                <a:ea typeface="+mn-ea"/>
              </a:rPr>
              <a:pPr fontAlgn="auto">
                <a:spcBef>
                  <a:spcPts val="0"/>
                </a:spcBef>
                <a:spcAft>
                  <a:spcPts val="0"/>
                </a:spcAft>
              </a:pPr>
              <a:t>10/09/2014</a:t>
            </a:fld>
            <a:endParaRPr lang="es-ES">
              <a:solidFill>
                <a:prstClr val="black"/>
              </a:solidFill>
              <a:latin typeface="Calibri"/>
              <a:ea typeface="+mn-ea"/>
            </a:endParaRPr>
          </a:p>
        </p:txBody>
      </p:sp>
      <p:sp>
        <p:nvSpPr>
          <p:cNvPr id="4" name="Marcador de pie de página 3"/>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s-ES">
              <a:solidFill>
                <a:prstClr val="black"/>
              </a:solidFill>
              <a:latin typeface="Calibri"/>
              <a:ea typeface="+mn-ea"/>
            </a:endParaRPr>
          </a:p>
        </p:txBody>
      </p:sp>
      <p:sp>
        <p:nvSpPr>
          <p:cNvPr id="5" name="Marcador de número de diapositiva 4"/>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DDD99746-0F53-0A47-BECD-28CD83F57361}" type="slidenum">
              <a:rPr lang="es-ES">
                <a:solidFill>
                  <a:prstClr val="black"/>
                </a:solidFill>
                <a:latin typeface="Calibri"/>
                <a:ea typeface="+mn-ea"/>
              </a:rPr>
              <a:pPr fontAlgn="auto">
                <a:spcBef>
                  <a:spcPts val="0"/>
                </a:spcBef>
                <a:spcAft>
                  <a:spcPts val="0"/>
                </a:spcAft>
              </a:pPr>
              <a:t>‹Nº›</a:t>
            </a:fld>
            <a:endParaRPr lang="es-ES">
              <a:solidFill>
                <a:prstClr val="black"/>
              </a:solidFill>
              <a:latin typeface="Calibri"/>
              <a:ea typeface="+mn-ea"/>
            </a:endParaRPr>
          </a:p>
        </p:txBody>
      </p:sp>
    </p:spTree>
    <p:extLst>
      <p:ext uri="{BB962C8B-B14F-4D97-AF65-F5344CB8AC3E}">
        <p14:creationId xmlns:p14="http://schemas.microsoft.com/office/powerpoint/2010/main" val="731341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0BF21228-F27F-A34B-A4CE-33397526A8C5}" type="datetimeFigureOut">
              <a:rPr lang="es-ES">
                <a:solidFill>
                  <a:prstClr val="black"/>
                </a:solidFill>
                <a:latin typeface="Calibri"/>
                <a:ea typeface="+mn-ea"/>
              </a:rPr>
              <a:pPr fontAlgn="auto">
                <a:spcBef>
                  <a:spcPts val="0"/>
                </a:spcBef>
                <a:spcAft>
                  <a:spcPts val="0"/>
                </a:spcAft>
              </a:pPr>
              <a:t>10/09/2014</a:t>
            </a:fld>
            <a:endParaRPr lang="es-ES">
              <a:solidFill>
                <a:prstClr val="black"/>
              </a:solidFill>
              <a:latin typeface="Calibri"/>
              <a:ea typeface="+mn-ea"/>
            </a:endParaRPr>
          </a:p>
        </p:txBody>
      </p:sp>
      <p:sp>
        <p:nvSpPr>
          <p:cNvPr id="3" name="Marcador de pie de página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s-ES">
              <a:solidFill>
                <a:prstClr val="black"/>
              </a:solidFill>
              <a:latin typeface="Calibri"/>
              <a:ea typeface="+mn-ea"/>
            </a:endParaRPr>
          </a:p>
        </p:txBody>
      </p:sp>
      <p:sp>
        <p:nvSpPr>
          <p:cNvPr id="4" name="Marcador de número de diapositiva 3"/>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DDD99746-0F53-0A47-BECD-28CD83F57361}" type="slidenum">
              <a:rPr lang="es-ES">
                <a:solidFill>
                  <a:prstClr val="black"/>
                </a:solidFill>
                <a:latin typeface="Calibri"/>
                <a:ea typeface="+mn-ea"/>
              </a:rPr>
              <a:pPr fontAlgn="auto">
                <a:spcBef>
                  <a:spcPts val="0"/>
                </a:spcBef>
                <a:spcAft>
                  <a:spcPts val="0"/>
                </a:spcAft>
              </a:pPr>
              <a:t>‹Nº›</a:t>
            </a:fld>
            <a:endParaRPr lang="es-ES">
              <a:solidFill>
                <a:prstClr val="black"/>
              </a:solidFill>
              <a:latin typeface="Calibri"/>
              <a:ea typeface="+mn-ea"/>
            </a:endParaRPr>
          </a:p>
        </p:txBody>
      </p:sp>
    </p:spTree>
    <p:extLst>
      <p:ext uri="{BB962C8B-B14F-4D97-AF65-F5344CB8AC3E}">
        <p14:creationId xmlns:p14="http://schemas.microsoft.com/office/powerpoint/2010/main" val="24519534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0BF21228-F27F-A34B-A4CE-33397526A8C5}" type="datetimeFigureOut">
              <a:rPr lang="es-ES">
                <a:solidFill>
                  <a:prstClr val="black"/>
                </a:solidFill>
                <a:latin typeface="Calibri"/>
                <a:ea typeface="+mn-ea"/>
              </a:rPr>
              <a:pPr fontAlgn="auto">
                <a:spcBef>
                  <a:spcPts val="0"/>
                </a:spcBef>
                <a:spcAft>
                  <a:spcPts val="0"/>
                </a:spcAft>
              </a:pPr>
              <a:t>10/09/2014</a:t>
            </a:fld>
            <a:endParaRPr lang="es-ES">
              <a:solidFill>
                <a:prstClr val="black"/>
              </a:solidFill>
              <a:latin typeface="Calibri"/>
              <a:ea typeface="+mn-ea"/>
            </a:endParaRPr>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s-ES">
              <a:solidFill>
                <a:prstClr val="black"/>
              </a:solidFill>
              <a:latin typeface="Calibri"/>
              <a:ea typeface="+mn-ea"/>
            </a:endParaRPr>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DDD99746-0F53-0A47-BECD-28CD83F57361}" type="slidenum">
              <a:rPr lang="es-ES">
                <a:solidFill>
                  <a:prstClr val="black"/>
                </a:solidFill>
                <a:latin typeface="Calibri"/>
                <a:ea typeface="+mn-ea"/>
              </a:rPr>
              <a:pPr fontAlgn="auto">
                <a:spcBef>
                  <a:spcPts val="0"/>
                </a:spcBef>
                <a:spcAft>
                  <a:spcPts val="0"/>
                </a:spcAft>
              </a:pPr>
              <a:t>‹Nº›</a:t>
            </a:fld>
            <a:endParaRPr lang="es-ES">
              <a:solidFill>
                <a:prstClr val="black"/>
              </a:solidFill>
              <a:latin typeface="Calibri"/>
              <a:ea typeface="+mn-ea"/>
            </a:endParaRPr>
          </a:p>
        </p:txBody>
      </p:sp>
    </p:spTree>
    <p:extLst>
      <p:ext uri="{BB962C8B-B14F-4D97-AF65-F5344CB8AC3E}">
        <p14:creationId xmlns:p14="http://schemas.microsoft.com/office/powerpoint/2010/main" val="2472851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085FDAE4-BF7A-064A-B7B3-A100C4DF6B87}" type="datetimeFigureOut">
              <a:rPr lang="es-ES" smtClean="0">
                <a:solidFill>
                  <a:prstClr val="black">
                    <a:tint val="75000"/>
                  </a:prstClr>
                </a:solidFill>
                <a:latin typeface="Calibri"/>
              </a:rPr>
              <a:pPr/>
              <a:t>10/09/2014</a:t>
            </a:fld>
            <a:endParaRPr lang="es-ES">
              <a:solidFill>
                <a:prstClr val="black">
                  <a:tint val="75000"/>
                </a:prstClr>
              </a:solidFill>
              <a:latin typeface="Calibri"/>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latin typeface="Calibri"/>
            </a:endParaRPr>
          </a:p>
        </p:txBody>
      </p:sp>
      <p:sp>
        <p:nvSpPr>
          <p:cNvPr id="6" name="Marcador de número de diapositiva 5"/>
          <p:cNvSpPr>
            <a:spLocks noGrp="1"/>
          </p:cNvSpPr>
          <p:nvPr>
            <p:ph type="sldNum" sz="quarter" idx="12"/>
          </p:nvPr>
        </p:nvSpPr>
        <p:spPr/>
        <p:txBody>
          <a:bodyPr/>
          <a:lstStyle/>
          <a:p>
            <a:fld id="{61FB41A3-EAB2-034F-9EC9-D17E0A597143}" type="slidenum">
              <a:rPr lang="es-ES" smtClean="0">
                <a:solidFill>
                  <a:prstClr val="black">
                    <a:tint val="75000"/>
                  </a:prstClr>
                </a:solidFill>
                <a:latin typeface="Calibri"/>
              </a:rPr>
              <a:pPr/>
              <a:t>‹Nº›</a:t>
            </a:fld>
            <a:endParaRPr lang="es-ES">
              <a:solidFill>
                <a:prstClr val="black">
                  <a:tint val="75000"/>
                </a:prstClr>
              </a:solidFill>
              <a:latin typeface="Calibri"/>
            </a:endParaRPr>
          </a:p>
        </p:txBody>
      </p:sp>
    </p:spTree>
    <p:extLst>
      <p:ext uri="{BB962C8B-B14F-4D97-AF65-F5344CB8AC3E}">
        <p14:creationId xmlns:p14="http://schemas.microsoft.com/office/powerpoint/2010/main" val="3166150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0BF21228-F27F-A34B-A4CE-33397526A8C5}" type="datetimeFigureOut">
              <a:rPr lang="es-ES">
                <a:solidFill>
                  <a:prstClr val="black"/>
                </a:solidFill>
                <a:latin typeface="Calibri"/>
                <a:ea typeface="+mn-ea"/>
              </a:rPr>
              <a:pPr fontAlgn="auto">
                <a:spcBef>
                  <a:spcPts val="0"/>
                </a:spcBef>
                <a:spcAft>
                  <a:spcPts val="0"/>
                </a:spcAft>
              </a:pPr>
              <a:t>10/09/2014</a:t>
            </a:fld>
            <a:endParaRPr lang="es-ES">
              <a:solidFill>
                <a:prstClr val="black"/>
              </a:solidFill>
              <a:latin typeface="Calibri"/>
              <a:ea typeface="+mn-ea"/>
            </a:endParaRPr>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s-ES">
              <a:solidFill>
                <a:prstClr val="black"/>
              </a:solidFill>
              <a:latin typeface="Calibri"/>
              <a:ea typeface="+mn-ea"/>
            </a:endParaRPr>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DDD99746-0F53-0A47-BECD-28CD83F57361}" type="slidenum">
              <a:rPr lang="es-ES">
                <a:solidFill>
                  <a:prstClr val="black"/>
                </a:solidFill>
                <a:latin typeface="Calibri"/>
                <a:ea typeface="+mn-ea"/>
              </a:rPr>
              <a:pPr fontAlgn="auto">
                <a:spcBef>
                  <a:spcPts val="0"/>
                </a:spcBef>
                <a:spcAft>
                  <a:spcPts val="0"/>
                </a:spcAft>
              </a:pPr>
              <a:t>‹Nº›</a:t>
            </a:fld>
            <a:endParaRPr lang="es-ES">
              <a:solidFill>
                <a:prstClr val="black"/>
              </a:solidFill>
              <a:latin typeface="Calibri"/>
              <a:ea typeface="+mn-ea"/>
            </a:endParaRPr>
          </a:p>
        </p:txBody>
      </p:sp>
    </p:spTree>
    <p:extLst>
      <p:ext uri="{BB962C8B-B14F-4D97-AF65-F5344CB8AC3E}">
        <p14:creationId xmlns:p14="http://schemas.microsoft.com/office/powerpoint/2010/main" val="272855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0BF21228-F27F-A34B-A4CE-33397526A8C5}" type="datetimeFigureOut">
              <a:rPr lang="es-ES">
                <a:solidFill>
                  <a:prstClr val="black"/>
                </a:solidFill>
                <a:latin typeface="Calibri"/>
                <a:ea typeface="+mn-ea"/>
              </a:rPr>
              <a:pPr fontAlgn="auto">
                <a:spcBef>
                  <a:spcPts val="0"/>
                </a:spcBef>
                <a:spcAft>
                  <a:spcPts val="0"/>
                </a:spcAft>
              </a:pPr>
              <a:t>10/09/2014</a:t>
            </a:fld>
            <a:endParaRPr lang="es-ES">
              <a:solidFill>
                <a:prstClr val="black"/>
              </a:solidFill>
              <a:latin typeface="Calibri"/>
              <a:ea typeface="+mn-ea"/>
            </a:endParaRPr>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s-ES">
              <a:solidFill>
                <a:prstClr val="black"/>
              </a:solidFill>
              <a:latin typeface="Calibri"/>
              <a:ea typeface="+mn-ea"/>
            </a:endParaRPr>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DDD99746-0F53-0A47-BECD-28CD83F57361}" type="slidenum">
              <a:rPr lang="es-ES">
                <a:solidFill>
                  <a:prstClr val="black"/>
                </a:solidFill>
                <a:latin typeface="Calibri"/>
                <a:ea typeface="+mn-ea"/>
              </a:rPr>
              <a:pPr fontAlgn="auto">
                <a:spcBef>
                  <a:spcPts val="0"/>
                </a:spcBef>
                <a:spcAft>
                  <a:spcPts val="0"/>
                </a:spcAft>
              </a:pPr>
              <a:t>‹Nº›</a:t>
            </a:fld>
            <a:endParaRPr lang="es-ES">
              <a:solidFill>
                <a:prstClr val="black"/>
              </a:solidFill>
              <a:latin typeface="Calibri"/>
              <a:ea typeface="+mn-ea"/>
            </a:endParaRPr>
          </a:p>
        </p:txBody>
      </p:sp>
    </p:spTree>
    <p:extLst>
      <p:ext uri="{BB962C8B-B14F-4D97-AF65-F5344CB8AC3E}">
        <p14:creationId xmlns:p14="http://schemas.microsoft.com/office/powerpoint/2010/main" val="1415388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0BF21228-F27F-A34B-A4CE-33397526A8C5}" type="datetimeFigureOut">
              <a:rPr lang="es-ES">
                <a:solidFill>
                  <a:prstClr val="black"/>
                </a:solidFill>
                <a:latin typeface="Calibri"/>
                <a:ea typeface="+mn-ea"/>
              </a:rPr>
              <a:pPr fontAlgn="auto">
                <a:spcBef>
                  <a:spcPts val="0"/>
                </a:spcBef>
                <a:spcAft>
                  <a:spcPts val="0"/>
                </a:spcAft>
              </a:pPr>
              <a:t>10/09/2014</a:t>
            </a:fld>
            <a:endParaRPr lang="es-ES">
              <a:solidFill>
                <a:prstClr val="black"/>
              </a:solidFill>
              <a:latin typeface="Calibri"/>
              <a:ea typeface="+mn-ea"/>
            </a:endParaRPr>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s-ES">
              <a:solidFill>
                <a:prstClr val="black"/>
              </a:solidFill>
              <a:latin typeface="Calibri"/>
              <a:ea typeface="+mn-ea"/>
            </a:endParaRPr>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DDD99746-0F53-0A47-BECD-28CD83F57361}" type="slidenum">
              <a:rPr lang="es-ES">
                <a:solidFill>
                  <a:prstClr val="black"/>
                </a:solidFill>
                <a:latin typeface="Calibri"/>
                <a:ea typeface="+mn-ea"/>
              </a:rPr>
              <a:pPr fontAlgn="auto">
                <a:spcBef>
                  <a:spcPts val="0"/>
                </a:spcBef>
                <a:spcAft>
                  <a:spcPts val="0"/>
                </a:spcAft>
              </a:pPr>
              <a:t>‹Nº›</a:t>
            </a:fld>
            <a:endParaRPr lang="es-ES">
              <a:solidFill>
                <a:prstClr val="black"/>
              </a:solidFill>
              <a:latin typeface="Calibri"/>
              <a:ea typeface="+mn-ea"/>
            </a:endParaRPr>
          </a:p>
        </p:txBody>
      </p:sp>
    </p:spTree>
    <p:extLst>
      <p:ext uri="{BB962C8B-B14F-4D97-AF65-F5344CB8AC3E}">
        <p14:creationId xmlns:p14="http://schemas.microsoft.com/office/powerpoint/2010/main" val="676157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wo Contents">
    <p:spTree>
      <p:nvGrpSpPr>
        <p:cNvPr id="1" name=""/>
        <p:cNvGrpSpPr/>
        <p:nvPr/>
      </p:nvGrpSpPr>
      <p:grpSpPr>
        <a:xfrm>
          <a:off x="0" y="0"/>
          <a:ext cx="0" cy="0"/>
          <a:chOff x="0" y="0"/>
          <a:chExt cx="0" cy="0"/>
        </a:xfrm>
      </p:grpSpPr>
      <p:sp>
        <p:nvSpPr>
          <p:cNvPr id="3" name="Title 2"/>
          <p:cNvSpPr>
            <a:spLocks noGrp="1"/>
          </p:cNvSpPr>
          <p:nvPr>
            <p:ph type="title"/>
          </p:nvPr>
        </p:nvSpPr>
        <p:spPr bwMode="gray"/>
        <p:txBody>
          <a:bodyPr/>
          <a:lstStyle/>
          <a:p>
            <a:r>
              <a:rPr lang="es-ES" noProof="0" smtClean="0"/>
              <a:t>Haga clic para modificar el estilo de título del patrón</a:t>
            </a:r>
            <a:endParaRPr lang="en-GB" dirty="0"/>
          </a:p>
        </p:txBody>
      </p:sp>
      <p:sp>
        <p:nvSpPr>
          <p:cNvPr id="8" name="Textplatzhalter 6"/>
          <p:cNvSpPr>
            <a:spLocks noGrp="1"/>
          </p:cNvSpPr>
          <p:nvPr>
            <p:ph type="body" sz="quarter" idx="12"/>
          </p:nvPr>
        </p:nvSpPr>
        <p:spPr bwMode="gray">
          <a:xfrm>
            <a:off x="323850" y="6453188"/>
            <a:ext cx="8496300" cy="144462"/>
          </a:xfrm>
        </p:spPr>
        <p:txBody>
          <a:bodyPr tIns="0" bIns="36000" anchor="b"/>
          <a:lstStyle>
            <a:lvl1pPr marL="0" indent="0">
              <a:spcBef>
                <a:spcPts val="0"/>
              </a:spcBef>
              <a:spcAft>
                <a:spcPts val="0"/>
              </a:spcAft>
              <a:buFont typeface="Arial" pitchFamily="34" charset="0"/>
              <a:buNone/>
              <a:defRPr sz="800" baseline="0">
                <a:solidFill>
                  <a:schemeClr val="bg2"/>
                </a:solidFill>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s-ES" noProof="0" smtClean="0"/>
              <a:t>Haga clic para modificar el estilo de texto del patrón</a:t>
            </a:r>
          </a:p>
        </p:txBody>
      </p:sp>
      <p:sp>
        <p:nvSpPr>
          <p:cNvPr id="13" name="Content Placeholder 4"/>
          <p:cNvSpPr>
            <a:spLocks noGrp="1"/>
          </p:cNvSpPr>
          <p:nvPr>
            <p:ph sz="quarter" idx="13"/>
          </p:nvPr>
        </p:nvSpPr>
        <p:spPr>
          <a:xfrm>
            <a:off x="323528" y="1052736"/>
            <a:ext cx="4177035" cy="532859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4" name="Content Placeholder 4"/>
          <p:cNvSpPr>
            <a:spLocks noGrp="1"/>
          </p:cNvSpPr>
          <p:nvPr>
            <p:ph sz="quarter" idx="14"/>
          </p:nvPr>
        </p:nvSpPr>
        <p:spPr>
          <a:xfrm>
            <a:off x="4644010" y="1052736"/>
            <a:ext cx="4177035" cy="532859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Tree>
    <p:extLst>
      <p:ext uri="{BB962C8B-B14F-4D97-AF65-F5344CB8AC3E}">
        <p14:creationId xmlns:p14="http://schemas.microsoft.com/office/powerpoint/2010/main" val="433817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085FDAE4-BF7A-064A-B7B3-A100C4DF6B87}" type="datetimeFigureOut">
              <a:rPr lang="es-ES" smtClean="0">
                <a:solidFill>
                  <a:prstClr val="black">
                    <a:tint val="75000"/>
                  </a:prstClr>
                </a:solidFill>
                <a:latin typeface="Calibri"/>
              </a:rPr>
              <a:pPr/>
              <a:t>10/09/2014</a:t>
            </a:fld>
            <a:endParaRPr lang="es-ES">
              <a:solidFill>
                <a:prstClr val="black">
                  <a:tint val="75000"/>
                </a:prstClr>
              </a:solidFill>
              <a:latin typeface="Calibri"/>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latin typeface="Calibri"/>
            </a:endParaRPr>
          </a:p>
        </p:txBody>
      </p:sp>
      <p:sp>
        <p:nvSpPr>
          <p:cNvPr id="6" name="Marcador de número de diapositiva 5"/>
          <p:cNvSpPr>
            <a:spLocks noGrp="1"/>
          </p:cNvSpPr>
          <p:nvPr>
            <p:ph type="sldNum" sz="quarter" idx="12"/>
          </p:nvPr>
        </p:nvSpPr>
        <p:spPr/>
        <p:txBody>
          <a:bodyPr/>
          <a:lstStyle/>
          <a:p>
            <a:fld id="{61FB41A3-EAB2-034F-9EC9-D17E0A597143}" type="slidenum">
              <a:rPr lang="es-ES" smtClean="0">
                <a:solidFill>
                  <a:prstClr val="black">
                    <a:tint val="75000"/>
                  </a:prstClr>
                </a:solidFill>
                <a:latin typeface="Calibri"/>
              </a:rPr>
              <a:pPr/>
              <a:t>‹Nº›</a:t>
            </a:fld>
            <a:endParaRPr lang="es-ES">
              <a:solidFill>
                <a:prstClr val="black">
                  <a:tint val="75000"/>
                </a:prstClr>
              </a:solidFill>
              <a:latin typeface="Calibri"/>
            </a:endParaRPr>
          </a:p>
        </p:txBody>
      </p:sp>
    </p:spTree>
    <p:extLst>
      <p:ext uri="{BB962C8B-B14F-4D97-AF65-F5344CB8AC3E}">
        <p14:creationId xmlns:p14="http://schemas.microsoft.com/office/powerpoint/2010/main" val="3735930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085FDAE4-BF7A-064A-B7B3-A100C4DF6B87}" type="datetimeFigureOut">
              <a:rPr lang="es-ES" smtClean="0">
                <a:solidFill>
                  <a:prstClr val="black">
                    <a:tint val="75000"/>
                  </a:prstClr>
                </a:solidFill>
                <a:latin typeface="Calibri"/>
              </a:rPr>
              <a:pPr/>
              <a:t>10/09/2014</a:t>
            </a:fld>
            <a:endParaRPr lang="es-ES">
              <a:solidFill>
                <a:prstClr val="black">
                  <a:tint val="75000"/>
                </a:prstClr>
              </a:solidFill>
              <a:latin typeface="Calibri"/>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latin typeface="Calibri"/>
            </a:endParaRPr>
          </a:p>
        </p:txBody>
      </p:sp>
      <p:sp>
        <p:nvSpPr>
          <p:cNvPr id="7" name="Marcador de número de diapositiva 6"/>
          <p:cNvSpPr>
            <a:spLocks noGrp="1"/>
          </p:cNvSpPr>
          <p:nvPr>
            <p:ph type="sldNum" sz="quarter" idx="12"/>
          </p:nvPr>
        </p:nvSpPr>
        <p:spPr/>
        <p:txBody>
          <a:bodyPr/>
          <a:lstStyle/>
          <a:p>
            <a:fld id="{61FB41A3-EAB2-034F-9EC9-D17E0A597143}" type="slidenum">
              <a:rPr lang="es-ES" smtClean="0">
                <a:solidFill>
                  <a:prstClr val="black">
                    <a:tint val="75000"/>
                  </a:prstClr>
                </a:solidFill>
                <a:latin typeface="Calibri"/>
              </a:rPr>
              <a:pPr/>
              <a:t>‹Nº›</a:t>
            </a:fld>
            <a:endParaRPr lang="es-ES">
              <a:solidFill>
                <a:prstClr val="black">
                  <a:tint val="75000"/>
                </a:prstClr>
              </a:solidFill>
              <a:latin typeface="Calibri"/>
            </a:endParaRPr>
          </a:p>
        </p:txBody>
      </p:sp>
    </p:spTree>
    <p:extLst>
      <p:ext uri="{BB962C8B-B14F-4D97-AF65-F5344CB8AC3E}">
        <p14:creationId xmlns:p14="http://schemas.microsoft.com/office/powerpoint/2010/main" val="3891406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085FDAE4-BF7A-064A-B7B3-A100C4DF6B87}" type="datetimeFigureOut">
              <a:rPr lang="es-ES" smtClean="0">
                <a:solidFill>
                  <a:prstClr val="black">
                    <a:tint val="75000"/>
                  </a:prstClr>
                </a:solidFill>
                <a:latin typeface="Calibri"/>
              </a:rPr>
              <a:pPr/>
              <a:t>10/09/2014</a:t>
            </a:fld>
            <a:endParaRPr lang="es-ES">
              <a:solidFill>
                <a:prstClr val="black">
                  <a:tint val="75000"/>
                </a:prstClr>
              </a:solidFill>
              <a:latin typeface="Calibri"/>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latin typeface="Calibri"/>
            </a:endParaRPr>
          </a:p>
        </p:txBody>
      </p:sp>
      <p:sp>
        <p:nvSpPr>
          <p:cNvPr id="9" name="Marcador de número de diapositiva 8"/>
          <p:cNvSpPr>
            <a:spLocks noGrp="1"/>
          </p:cNvSpPr>
          <p:nvPr>
            <p:ph type="sldNum" sz="quarter" idx="12"/>
          </p:nvPr>
        </p:nvSpPr>
        <p:spPr/>
        <p:txBody>
          <a:bodyPr/>
          <a:lstStyle/>
          <a:p>
            <a:fld id="{61FB41A3-EAB2-034F-9EC9-D17E0A597143}" type="slidenum">
              <a:rPr lang="es-ES" smtClean="0">
                <a:solidFill>
                  <a:prstClr val="black">
                    <a:tint val="75000"/>
                  </a:prstClr>
                </a:solidFill>
                <a:latin typeface="Calibri"/>
              </a:rPr>
              <a:pPr/>
              <a:t>‹Nº›</a:t>
            </a:fld>
            <a:endParaRPr lang="es-ES">
              <a:solidFill>
                <a:prstClr val="black">
                  <a:tint val="75000"/>
                </a:prstClr>
              </a:solidFill>
              <a:latin typeface="Calibri"/>
            </a:endParaRPr>
          </a:p>
        </p:txBody>
      </p:sp>
    </p:spTree>
    <p:extLst>
      <p:ext uri="{BB962C8B-B14F-4D97-AF65-F5344CB8AC3E}">
        <p14:creationId xmlns:p14="http://schemas.microsoft.com/office/powerpoint/2010/main" val="1558132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085FDAE4-BF7A-064A-B7B3-A100C4DF6B87}" type="datetimeFigureOut">
              <a:rPr lang="es-ES" smtClean="0">
                <a:solidFill>
                  <a:prstClr val="black">
                    <a:tint val="75000"/>
                  </a:prstClr>
                </a:solidFill>
                <a:latin typeface="Calibri"/>
              </a:rPr>
              <a:pPr/>
              <a:t>10/09/2014</a:t>
            </a:fld>
            <a:endParaRPr lang="es-ES">
              <a:solidFill>
                <a:prstClr val="black">
                  <a:tint val="75000"/>
                </a:prstClr>
              </a:solidFill>
              <a:latin typeface="Calibri"/>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latin typeface="Calibri"/>
            </a:endParaRPr>
          </a:p>
        </p:txBody>
      </p:sp>
      <p:sp>
        <p:nvSpPr>
          <p:cNvPr id="5" name="Marcador de número de diapositiva 4"/>
          <p:cNvSpPr>
            <a:spLocks noGrp="1"/>
          </p:cNvSpPr>
          <p:nvPr>
            <p:ph type="sldNum" sz="quarter" idx="12"/>
          </p:nvPr>
        </p:nvSpPr>
        <p:spPr/>
        <p:txBody>
          <a:bodyPr/>
          <a:lstStyle/>
          <a:p>
            <a:fld id="{61FB41A3-EAB2-034F-9EC9-D17E0A597143}" type="slidenum">
              <a:rPr lang="es-ES" smtClean="0">
                <a:solidFill>
                  <a:prstClr val="black">
                    <a:tint val="75000"/>
                  </a:prstClr>
                </a:solidFill>
                <a:latin typeface="Calibri"/>
              </a:rPr>
              <a:pPr/>
              <a:t>‹Nº›</a:t>
            </a:fld>
            <a:endParaRPr lang="es-ES">
              <a:solidFill>
                <a:prstClr val="black">
                  <a:tint val="75000"/>
                </a:prstClr>
              </a:solidFill>
              <a:latin typeface="Calibri"/>
            </a:endParaRPr>
          </a:p>
        </p:txBody>
      </p:sp>
    </p:spTree>
    <p:extLst>
      <p:ext uri="{BB962C8B-B14F-4D97-AF65-F5344CB8AC3E}">
        <p14:creationId xmlns:p14="http://schemas.microsoft.com/office/powerpoint/2010/main" val="2648566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85FDAE4-BF7A-064A-B7B3-A100C4DF6B87}" type="datetimeFigureOut">
              <a:rPr lang="es-ES" smtClean="0">
                <a:solidFill>
                  <a:prstClr val="black">
                    <a:tint val="75000"/>
                  </a:prstClr>
                </a:solidFill>
                <a:latin typeface="Calibri"/>
              </a:rPr>
              <a:pPr/>
              <a:t>10/09/2014</a:t>
            </a:fld>
            <a:endParaRPr lang="es-ES">
              <a:solidFill>
                <a:prstClr val="black">
                  <a:tint val="75000"/>
                </a:prstClr>
              </a:solidFill>
              <a:latin typeface="Calibri"/>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latin typeface="Calibri"/>
            </a:endParaRPr>
          </a:p>
        </p:txBody>
      </p:sp>
      <p:sp>
        <p:nvSpPr>
          <p:cNvPr id="4" name="Marcador de número de diapositiva 3"/>
          <p:cNvSpPr>
            <a:spLocks noGrp="1"/>
          </p:cNvSpPr>
          <p:nvPr>
            <p:ph type="sldNum" sz="quarter" idx="12"/>
          </p:nvPr>
        </p:nvSpPr>
        <p:spPr/>
        <p:txBody>
          <a:bodyPr/>
          <a:lstStyle/>
          <a:p>
            <a:fld id="{61FB41A3-EAB2-034F-9EC9-D17E0A597143}" type="slidenum">
              <a:rPr lang="es-ES" smtClean="0">
                <a:solidFill>
                  <a:prstClr val="black">
                    <a:tint val="75000"/>
                  </a:prstClr>
                </a:solidFill>
                <a:latin typeface="Calibri"/>
              </a:rPr>
              <a:pPr/>
              <a:t>‹Nº›</a:t>
            </a:fld>
            <a:endParaRPr lang="es-ES">
              <a:solidFill>
                <a:prstClr val="black">
                  <a:tint val="75000"/>
                </a:prstClr>
              </a:solidFill>
              <a:latin typeface="Calibri"/>
            </a:endParaRPr>
          </a:p>
        </p:txBody>
      </p:sp>
    </p:spTree>
    <p:extLst>
      <p:ext uri="{BB962C8B-B14F-4D97-AF65-F5344CB8AC3E}">
        <p14:creationId xmlns:p14="http://schemas.microsoft.com/office/powerpoint/2010/main" val="1806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085FDAE4-BF7A-064A-B7B3-A100C4DF6B87}" type="datetimeFigureOut">
              <a:rPr lang="es-ES" smtClean="0">
                <a:solidFill>
                  <a:prstClr val="black">
                    <a:tint val="75000"/>
                  </a:prstClr>
                </a:solidFill>
                <a:latin typeface="Calibri"/>
              </a:rPr>
              <a:pPr/>
              <a:t>10/09/2014</a:t>
            </a:fld>
            <a:endParaRPr lang="es-ES">
              <a:solidFill>
                <a:prstClr val="black">
                  <a:tint val="75000"/>
                </a:prstClr>
              </a:solidFill>
              <a:latin typeface="Calibri"/>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latin typeface="Calibri"/>
            </a:endParaRPr>
          </a:p>
        </p:txBody>
      </p:sp>
      <p:sp>
        <p:nvSpPr>
          <p:cNvPr id="7" name="Marcador de número de diapositiva 6"/>
          <p:cNvSpPr>
            <a:spLocks noGrp="1"/>
          </p:cNvSpPr>
          <p:nvPr>
            <p:ph type="sldNum" sz="quarter" idx="12"/>
          </p:nvPr>
        </p:nvSpPr>
        <p:spPr/>
        <p:txBody>
          <a:bodyPr/>
          <a:lstStyle/>
          <a:p>
            <a:fld id="{61FB41A3-EAB2-034F-9EC9-D17E0A597143}" type="slidenum">
              <a:rPr lang="es-ES" smtClean="0">
                <a:solidFill>
                  <a:prstClr val="black">
                    <a:tint val="75000"/>
                  </a:prstClr>
                </a:solidFill>
                <a:latin typeface="Calibri"/>
              </a:rPr>
              <a:pPr/>
              <a:t>‹Nº›</a:t>
            </a:fld>
            <a:endParaRPr lang="es-ES">
              <a:solidFill>
                <a:prstClr val="black">
                  <a:tint val="75000"/>
                </a:prstClr>
              </a:solidFill>
              <a:latin typeface="Calibri"/>
            </a:endParaRPr>
          </a:p>
        </p:txBody>
      </p:sp>
    </p:spTree>
    <p:extLst>
      <p:ext uri="{BB962C8B-B14F-4D97-AF65-F5344CB8AC3E}">
        <p14:creationId xmlns:p14="http://schemas.microsoft.com/office/powerpoint/2010/main" val="2999817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085FDAE4-BF7A-064A-B7B3-A100C4DF6B87}" type="datetimeFigureOut">
              <a:rPr lang="es-ES" smtClean="0">
                <a:solidFill>
                  <a:prstClr val="black">
                    <a:tint val="75000"/>
                  </a:prstClr>
                </a:solidFill>
                <a:latin typeface="Calibri"/>
              </a:rPr>
              <a:pPr/>
              <a:t>10/09/2014</a:t>
            </a:fld>
            <a:endParaRPr lang="es-ES">
              <a:solidFill>
                <a:prstClr val="black">
                  <a:tint val="75000"/>
                </a:prstClr>
              </a:solidFill>
              <a:latin typeface="Calibri"/>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latin typeface="Calibri"/>
            </a:endParaRPr>
          </a:p>
        </p:txBody>
      </p:sp>
      <p:sp>
        <p:nvSpPr>
          <p:cNvPr id="7" name="Marcador de número de diapositiva 6"/>
          <p:cNvSpPr>
            <a:spLocks noGrp="1"/>
          </p:cNvSpPr>
          <p:nvPr>
            <p:ph type="sldNum" sz="quarter" idx="12"/>
          </p:nvPr>
        </p:nvSpPr>
        <p:spPr/>
        <p:txBody>
          <a:bodyPr/>
          <a:lstStyle/>
          <a:p>
            <a:fld id="{61FB41A3-EAB2-034F-9EC9-D17E0A597143}" type="slidenum">
              <a:rPr lang="es-ES" smtClean="0">
                <a:solidFill>
                  <a:prstClr val="black">
                    <a:tint val="75000"/>
                  </a:prstClr>
                </a:solidFill>
                <a:latin typeface="Calibri"/>
              </a:rPr>
              <a:pPr/>
              <a:t>‹Nº›</a:t>
            </a:fld>
            <a:endParaRPr lang="es-ES">
              <a:solidFill>
                <a:prstClr val="black">
                  <a:tint val="75000"/>
                </a:prstClr>
              </a:solidFill>
              <a:latin typeface="Calibri"/>
            </a:endParaRPr>
          </a:p>
        </p:txBody>
      </p:sp>
    </p:spTree>
    <p:extLst>
      <p:ext uri="{BB962C8B-B14F-4D97-AF65-F5344CB8AC3E}">
        <p14:creationId xmlns:p14="http://schemas.microsoft.com/office/powerpoint/2010/main" val="2658613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85FDAE4-BF7A-064A-B7B3-A100C4DF6B87}" type="datetimeFigureOut">
              <a:rPr lang="es-ES" smtClean="0">
                <a:solidFill>
                  <a:prstClr val="black">
                    <a:tint val="75000"/>
                  </a:prstClr>
                </a:solidFill>
                <a:latin typeface="Calibri"/>
                <a:ea typeface="+mn-ea"/>
              </a:rPr>
              <a:pPr fontAlgn="auto">
                <a:spcBef>
                  <a:spcPts val="0"/>
                </a:spcBef>
                <a:spcAft>
                  <a:spcPts val="0"/>
                </a:spcAft>
              </a:pPr>
              <a:t>10/09/2014</a:t>
            </a:fld>
            <a:endParaRPr lang="es-ES">
              <a:solidFill>
                <a:prstClr val="black">
                  <a:tint val="75000"/>
                </a:prstClr>
              </a:solidFill>
              <a:latin typeface="Calibri"/>
              <a:ea typeface="+mn-ea"/>
            </a:endParaRP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s-ES">
              <a:solidFill>
                <a:prstClr val="black">
                  <a:tint val="75000"/>
                </a:prstClr>
              </a:solidFill>
              <a:latin typeface="Calibri"/>
              <a:ea typeface="+mn-ea"/>
            </a:endParaRP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1FB41A3-EAB2-034F-9EC9-D17E0A597143}" type="slidenum">
              <a:rPr lang="es-ES" smtClean="0">
                <a:solidFill>
                  <a:prstClr val="black">
                    <a:tint val="75000"/>
                  </a:prstClr>
                </a:solidFill>
                <a:latin typeface="Calibri"/>
                <a:ea typeface="+mn-ea"/>
              </a:rPr>
              <a:pPr fontAlgn="auto">
                <a:spcBef>
                  <a:spcPts val="0"/>
                </a:spcBef>
                <a:spcAft>
                  <a:spcPts val="0"/>
                </a:spcAft>
              </a:pPr>
              <a:t>‹Nº›</a:t>
            </a:fld>
            <a:endParaRPr lang="es-ES">
              <a:solidFill>
                <a:prstClr val="black">
                  <a:tint val="75000"/>
                </a:prstClr>
              </a:solidFill>
              <a:latin typeface="Calibri"/>
              <a:ea typeface="+mn-ea"/>
            </a:endParaRPr>
          </a:p>
        </p:txBody>
      </p:sp>
    </p:spTree>
    <p:extLst>
      <p:ext uri="{BB962C8B-B14F-4D97-AF65-F5344CB8AC3E}">
        <p14:creationId xmlns:p14="http://schemas.microsoft.com/office/powerpoint/2010/main" val="2891681652"/>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ángulo 5"/>
          <p:cNvSpPr/>
          <p:nvPr userDrawn="1"/>
        </p:nvSpPr>
        <p:spPr>
          <a:xfrm>
            <a:off x="0" y="427001"/>
            <a:ext cx="9144001" cy="11732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s-ES">
              <a:solidFill>
                <a:prstClr val="white"/>
              </a:solidFill>
              <a:latin typeface="Calibri"/>
            </a:endParaRPr>
          </a:p>
        </p:txBody>
      </p:sp>
      <p:sp>
        <p:nvSpPr>
          <p:cNvPr id="2" name="Marcador de título 1"/>
          <p:cNvSpPr>
            <a:spLocks noGrp="1"/>
          </p:cNvSpPr>
          <p:nvPr>
            <p:ph type="title"/>
          </p:nvPr>
        </p:nvSpPr>
        <p:spPr>
          <a:xfrm>
            <a:off x="457200" y="427001"/>
            <a:ext cx="8229600" cy="820972"/>
          </a:xfrm>
          <a:prstGeom prst="rect">
            <a:avLst/>
          </a:prstGeom>
        </p:spPr>
        <p:txBody>
          <a:bodyPr vert="horz" lIns="91440" tIns="45720" rIns="91440" bIns="45720" rtlCol="0" anchor="ctr">
            <a:normAutofit/>
          </a:bodyPr>
          <a:lstStyle/>
          <a:p>
            <a:r>
              <a:rPr lang="es-ES_tradnl" dirty="0" smtClean="0"/>
              <a:t>Clic para editar título</a:t>
            </a:r>
            <a:endParaRPr lang="es-ES" dirty="0"/>
          </a:p>
        </p:txBody>
      </p:sp>
      <p:sp>
        <p:nvSpPr>
          <p:cNvPr id="3" name="Marcador de texto 2"/>
          <p:cNvSpPr>
            <a:spLocks noGrp="1"/>
          </p:cNvSpPr>
          <p:nvPr>
            <p:ph type="body" idx="1"/>
          </p:nvPr>
        </p:nvSpPr>
        <p:spPr>
          <a:xfrm>
            <a:off x="457200" y="1773506"/>
            <a:ext cx="8229600" cy="4352657"/>
          </a:xfrm>
          <a:prstGeom prst="rect">
            <a:avLst/>
          </a:prstGeom>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pic>
        <p:nvPicPr>
          <p:cNvPr id="7" name="Imagen 2"/>
          <p:cNvPicPr>
            <a:picLocks noChangeAspect="1"/>
          </p:cNvPicPr>
          <p:nvPr userDrawn="1"/>
        </p:nvPicPr>
        <p:blipFill>
          <a:blip r:embed="rId14"/>
          <a:srcRect/>
          <a:stretch>
            <a:fillRect/>
          </a:stretch>
        </p:blipFill>
        <p:spPr bwMode="auto">
          <a:xfrm>
            <a:off x="7898373" y="256818"/>
            <a:ext cx="994107" cy="579894"/>
          </a:xfrm>
          <a:prstGeom prst="rect">
            <a:avLst/>
          </a:prstGeom>
          <a:noFill/>
          <a:ln w="9525">
            <a:noFill/>
            <a:miter lim="800000"/>
            <a:headEnd/>
            <a:tailEnd/>
          </a:ln>
        </p:spPr>
      </p:pic>
      <p:pic>
        <p:nvPicPr>
          <p:cNvPr id="10" name="Imagen 9"/>
          <p:cNvPicPr>
            <a:picLocks noChangeAspect="1"/>
          </p:cNvPicPr>
          <p:nvPr userDrawn="1"/>
        </p:nvPicPr>
        <p:blipFill>
          <a:blip r:embed="rId15"/>
          <a:stretch>
            <a:fillRect/>
          </a:stretch>
        </p:blipFill>
        <p:spPr>
          <a:xfrm>
            <a:off x="1187624" y="6741368"/>
            <a:ext cx="6819047" cy="203364"/>
          </a:xfrm>
          <a:prstGeom prst="rect">
            <a:avLst/>
          </a:prstGeom>
        </p:spPr>
      </p:pic>
    </p:spTree>
    <p:extLst>
      <p:ext uri="{BB962C8B-B14F-4D97-AF65-F5344CB8AC3E}">
        <p14:creationId xmlns:p14="http://schemas.microsoft.com/office/powerpoint/2010/main" val="1644637143"/>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Lst>
  <p:txStyles>
    <p:titleStyle>
      <a:lvl1pPr algn="l" defTabSz="457200" rtl="0" eaLnBrk="1" latinLnBrk="0" hangingPunct="1">
        <a:spcBef>
          <a:spcPct val="0"/>
        </a:spcBef>
        <a:buNone/>
        <a:defRPr sz="3500" b="1" kern="1200">
          <a:solidFill>
            <a:srgbClr val="FF4F00"/>
          </a:solidFill>
          <a:latin typeface="+mj-lt"/>
          <a:ea typeface="+mj-ea"/>
          <a:cs typeface="+mj-cs"/>
        </a:defRPr>
      </a:lvl1pPr>
    </p:titleStyle>
    <p:bodyStyle>
      <a:lvl1pPr marL="342900" indent="-342900" algn="l" defTabSz="457200" rtl="0" eaLnBrk="1" latinLnBrk="0" hangingPunct="1">
        <a:spcBef>
          <a:spcPct val="20000"/>
        </a:spcBef>
        <a:buClr>
          <a:srgbClr val="DE3220"/>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rgbClr val="E4560D"/>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rgbClr val="DE3220"/>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E4560D"/>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E4560D"/>
        </a:buClr>
        <a:buSzPct val="70000"/>
        <a:buFont typeface="Wingdings" charset="2"/>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emf"/><Relationship Id="rId1" Type="http://schemas.openxmlformats.org/officeDocument/2006/relationships/slideLayout" Target="../slideLayouts/slideLayout13.xml"/><Relationship Id="rId5" Type="http://schemas.openxmlformats.org/officeDocument/2006/relationships/hyperlink" Target="mailto:danielatorre142@gmail.com" TargetMode="External"/><Relationship Id="rId4" Type="http://schemas.openxmlformats.org/officeDocument/2006/relationships/hyperlink" Target="mailto:daniela.torre@fch.c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ctrTitle"/>
          </p:nvPr>
        </p:nvSpPr>
        <p:spPr>
          <a:xfrm>
            <a:off x="251520" y="4869160"/>
            <a:ext cx="8640960" cy="720080"/>
          </a:xfrm>
        </p:spPr>
        <p:txBody>
          <a:bodyPr>
            <a:noAutofit/>
          </a:bodyPr>
          <a:lstStyle/>
          <a:p>
            <a:r>
              <a:rPr lang="es-CL" sz="3200" b="1" dirty="0" smtClean="0"/>
              <a:t>UNA MIRADA A LOS SISTEMAS INTERNOS DE ASEGURAMIENTO DE LA CALIDAD EN IBEROAMÉRICA</a:t>
            </a:r>
            <a:br>
              <a:rPr lang="es-CL" sz="3200" b="1" dirty="0" smtClean="0"/>
            </a:br>
            <a:r>
              <a:rPr lang="es-CL" sz="3200" b="1" dirty="0"/>
              <a:t/>
            </a:r>
            <a:br>
              <a:rPr lang="es-CL" sz="3200" b="1" dirty="0"/>
            </a:br>
            <a:endParaRPr lang="es-CL" sz="3200" b="1" dirty="0"/>
          </a:p>
        </p:txBody>
      </p:sp>
      <p:sp>
        <p:nvSpPr>
          <p:cNvPr id="7" name="2 Subtítulo"/>
          <p:cNvSpPr txBox="1">
            <a:spLocks noGrp="1"/>
          </p:cNvSpPr>
          <p:nvPr>
            <p:ph type="subTitle" idx="1"/>
          </p:nvPr>
        </p:nvSpPr>
        <p:spPr>
          <a:xfrm>
            <a:off x="107504" y="5592434"/>
            <a:ext cx="8784976" cy="133533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b="1" kern="1200">
                <a:solidFill>
                  <a:srgbClr val="DE3220"/>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pPr>
            <a:r>
              <a:rPr lang="es-CL" sz="2400" dirty="0" smtClean="0"/>
              <a:t>SEMINARIO MODELOS INTERNOS DE ASEGURAMIENTO DE LA CALIDAD DE IES</a:t>
            </a:r>
            <a:br>
              <a:rPr lang="es-CL" sz="2400" dirty="0" smtClean="0"/>
            </a:br>
            <a:r>
              <a:rPr lang="es-CL" sz="2400" dirty="0" smtClean="0"/>
              <a:t>CNA Colombia, septiembre 2014</a:t>
            </a:r>
            <a:endParaRPr lang="es-CL" sz="2400" dirty="0"/>
          </a:p>
        </p:txBody>
      </p:sp>
    </p:spTree>
    <p:extLst>
      <p:ext uri="{BB962C8B-B14F-4D97-AF65-F5344CB8AC3E}">
        <p14:creationId xmlns:p14="http://schemas.microsoft.com/office/powerpoint/2010/main" val="1882578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Cómo opinan…</a:t>
            </a:r>
            <a:endParaRPr lang="es-CL" dirty="0"/>
          </a:p>
        </p:txBody>
      </p:sp>
      <p:sp>
        <p:nvSpPr>
          <p:cNvPr id="3" name="2 Marcador de contenido"/>
          <p:cNvSpPr>
            <a:spLocks noGrp="1"/>
          </p:cNvSpPr>
          <p:nvPr>
            <p:ph idx="1"/>
          </p:nvPr>
        </p:nvSpPr>
        <p:spPr/>
        <p:txBody>
          <a:bodyPr>
            <a:normAutofit fontScale="70000" lnSpcReduction="20000"/>
          </a:bodyPr>
          <a:lstStyle/>
          <a:p>
            <a:pPr lvl="0"/>
            <a:r>
              <a:rPr lang="es-CL" dirty="0" smtClean="0"/>
              <a:t>Autoridades gubernamentales: </a:t>
            </a:r>
            <a:r>
              <a:rPr lang="es-CL" dirty="0"/>
              <a:t>reconocen el AC como un instrumento de </a:t>
            </a:r>
            <a:r>
              <a:rPr lang="es-CL" dirty="0" smtClean="0"/>
              <a:t>importancia para la educación </a:t>
            </a:r>
            <a:r>
              <a:rPr lang="es-CL" dirty="0"/>
              <a:t>superior, </a:t>
            </a:r>
            <a:r>
              <a:rPr lang="es-CL" dirty="0" smtClean="0"/>
              <a:t>pero desconocen </a:t>
            </a:r>
            <a:r>
              <a:rPr lang="es-CL" dirty="0"/>
              <a:t>las características y alcances de los procesos </a:t>
            </a:r>
            <a:r>
              <a:rPr lang="es-CL" dirty="0" smtClean="0"/>
              <a:t>(clave para </a:t>
            </a:r>
            <a:r>
              <a:rPr lang="es-CL" dirty="0"/>
              <a:t>orientar cambios y formular modificaciones pertinentes a los sistemas normativos</a:t>
            </a:r>
            <a:r>
              <a:rPr lang="es-CL" dirty="0" smtClean="0"/>
              <a:t>).</a:t>
            </a:r>
          </a:p>
          <a:p>
            <a:pPr marL="0" lvl="0" indent="0">
              <a:buNone/>
            </a:pPr>
            <a:endParaRPr lang="es-CL" dirty="0"/>
          </a:p>
          <a:p>
            <a:pPr lvl="0"/>
            <a:r>
              <a:rPr lang="es-CL" dirty="0" smtClean="0"/>
              <a:t>Autoridades </a:t>
            </a:r>
            <a:r>
              <a:rPr lang="es-CL" dirty="0"/>
              <a:t>superiores de las </a:t>
            </a:r>
            <a:r>
              <a:rPr lang="es-CL" dirty="0" smtClean="0"/>
              <a:t>universidades: aprecian </a:t>
            </a:r>
            <a:r>
              <a:rPr lang="es-CL" dirty="0"/>
              <a:t>el AC interno, asociándolo a la gestión de rectoría a la que pertenecen y, por ende, a sus propias decisiones, las que no siempre estarían impulsadas ni influidas por las políticas públicas de AC </a:t>
            </a:r>
            <a:r>
              <a:rPr lang="es-CL" dirty="0" smtClean="0"/>
              <a:t>(foco importante </a:t>
            </a:r>
            <a:r>
              <a:rPr lang="es-CL" dirty="0"/>
              <a:t>de considerar </a:t>
            </a:r>
            <a:r>
              <a:rPr lang="es-CL" dirty="0" smtClean="0"/>
              <a:t>en </a:t>
            </a:r>
            <a:r>
              <a:rPr lang="es-CL" dirty="0"/>
              <a:t>tramitación de modificaciones a la normativa vigente). </a:t>
            </a:r>
            <a:endParaRPr lang="es-CL" dirty="0" smtClean="0"/>
          </a:p>
          <a:p>
            <a:pPr lvl="0"/>
            <a:endParaRPr lang="es-CL" dirty="0"/>
          </a:p>
          <a:p>
            <a:pPr lvl="0"/>
            <a:r>
              <a:rPr lang="es-CL" dirty="0" smtClean="0"/>
              <a:t>Autoridades </a:t>
            </a:r>
            <a:r>
              <a:rPr lang="es-CL" dirty="0"/>
              <a:t>a nivel de facultades y </a:t>
            </a:r>
            <a:r>
              <a:rPr lang="es-CL" dirty="0" smtClean="0"/>
              <a:t>programas: valoran </a:t>
            </a:r>
            <a:r>
              <a:rPr lang="es-CL" dirty="0"/>
              <a:t>las normas y prácticas del AC, </a:t>
            </a:r>
            <a:r>
              <a:rPr lang="es-CL" dirty="0" smtClean="0"/>
              <a:t>su contribución </a:t>
            </a:r>
            <a:r>
              <a:rPr lang="es-CL" dirty="0"/>
              <a:t>al logro de los objetivos de las carreras y al mejoramiento de la </a:t>
            </a:r>
            <a:r>
              <a:rPr lang="es-CL" dirty="0" smtClean="0"/>
              <a:t>calidad. </a:t>
            </a:r>
            <a:endParaRPr lang="es-CL" dirty="0"/>
          </a:p>
        </p:txBody>
      </p:sp>
    </p:spTree>
    <p:extLst>
      <p:ext uri="{BB962C8B-B14F-4D97-AF65-F5344CB8AC3E}">
        <p14:creationId xmlns:p14="http://schemas.microsoft.com/office/powerpoint/2010/main" val="2775562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852936"/>
            <a:ext cx="8229600" cy="1143000"/>
          </a:xfrm>
        </p:spPr>
        <p:txBody>
          <a:bodyPr>
            <a:noAutofit/>
          </a:bodyPr>
          <a:lstStyle/>
          <a:p>
            <a:r>
              <a:rPr lang="es-CL" sz="3600" dirty="0" smtClean="0"/>
              <a:t>Principales conclusiones por Dimensión y Zoom a Colombia</a:t>
            </a:r>
            <a:r>
              <a:rPr lang="es-CL" sz="2400" dirty="0" smtClean="0"/>
              <a:t/>
            </a:r>
            <a:br>
              <a:rPr lang="es-CL" sz="2400" dirty="0" smtClean="0"/>
            </a:br>
            <a:r>
              <a:rPr lang="es-CL" sz="2400" dirty="0"/>
              <a:t/>
            </a:r>
            <a:br>
              <a:rPr lang="es-CL" sz="2400" dirty="0"/>
            </a:br>
            <a:r>
              <a:rPr lang="es-CL" sz="2400" dirty="0"/>
              <a:t>Dimensión Macro: Sistema Educación </a:t>
            </a:r>
            <a:r>
              <a:rPr lang="es-CL" sz="2400" dirty="0" smtClean="0"/>
              <a:t>Superior</a:t>
            </a:r>
            <a:br>
              <a:rPr lang="es-CL" sz="2400" dirty="0" smtClean="0"/>
            </a:br>
            <a:r>
              <a:rPr lang="es-CL" sz="2400" dirty="0"/>
              <a:t>Dimensión Meso: Gestión </a:t>
            </a:r>
            <a:r>
              <a:rPr lang="es-CL" sz="2400" dirty="0" smtClean="0"/>
              <a:t>institucional</a:t>
            </a:r>
            <a:br>
              <a:rPr lang="es-CL" sz="2400" dirty="0" smtClean="0"/>
            </a:br>
            <a:r>
              <a:rPr lang="es-CL" sz="2400" dirty="0" smtClean="0"/>
              <a:t>Dimensión </a:t>
            </a:r>
            <a:r>
              <a:rPr lang="es-CL" sz="2400" dirty="0"/>
              <a:t>Micro: Proceso de  Enseñanza Aprendizaje</a:t>
            </a:r>
            <a:r>
              <a:rPr lang="es-CL" sz="2400" dirty="0" smtClean="0"/>
              <a:t/>
            </a:r>
            <a:br>
              <a:rPr lang="es-CL" sz="2400" dirty="0" smtClean="0"/>
            </a:br>
            <a:r>
              <a:rPr lang="es-CL" sz="2400" dirty="0"/>
              <a:t/>
            </a:r>
            <a:br>
              <a:rPr lang="es-CL" sz="2400" dirty="0"/>
            </a:br>
            <a:endParaRPr lang="es-CL" sz="2400" dirty="0"/>
          </a:p>
        </p:txBody>
      </p:sp>
      <p:sp>
        <p:nvSpPr>
          <p:cNvPr id="3" name="1 Título"/>
          <p:cNvSpPr txBox="1">
            <a:spLocks/>
          </p:cNvSpPr>
          <p:nvPr/>
        </p:nvSpPr>
        <p:spPr>
          <a:xfrm>
            <a:off x="457200" y="274638"/>
            <a:ext cx="8229600" cy="778098"/>
          </a:xfrm>
          <a:prstGeom prst="rect">
            <a:avLst/>
          </a:prstGeom>
        </p:spPr>
        <p:txBody>
          <a:bodyPr vert="horz" lIns="91440" tIns="45720" rIns="91440" bIns="45720" rtlCol="0" anchor="ctr">
            <a:noAutofit/>
          </a:bodyPr>
          <a:lstStyle>
            <a:lvl1pPr algn="l" defTabSz="457200" rtl="0" eaLnBrk="1" latinLnBrk="0" hangingPunct="1">
              <a:spcBef>
                <a:spcPct val="0"/>
              </a:spcBef>
              <a:buNone/>
              <a:defRPr sz="3500" b="1" kern="1200">
                <a:solidFill>
                  <a:srgbClr val="DD003D"/>
                </a:solidFill>
                <a:latin typeface="+mj-lt"/>
                <a:ea typeface="+mj-ea"/>
                <a:cs typeface="+mj-cs"/>
              </a:defRPr>
            </a:lvl1pPr>
          </a:lstStyle>
          <a:p>
            <a:pPr fontAlgn="auto">
              <a:spcAft>
                <a:spcPts val="0"/>
              </a:spcAft>
            </a:pPr>
            <a:r>
              <a:rPr lang="es-CL" sz="3200" dirty="0" smtClean="0"/>
              <a:t/>
            </a:r>
            <a:br>
              <a:rPr lang="es-CL" sz="3200" dirty="0" smtClean="0"/>
            </a:br>
            <a:endParaRPr lang="es-CL" sz="2800" dirty="0"/>
          </a:p>
        </p:txBody>
      </p:sp>
    </p:spTree>
    <p:extLst>
      <p:ext uri="{BB962C8B-B14F-4D97-AF65-F5344CB8AC3E}">
        <p14:creationId xmlns:p14="http://schemas.microsoft.com/office/powerpoint/2010/main" val="1664782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L" sz="2800" b="1" dirty="0" smtClean="0"/>
              <a:t>Dimensión Macro: Sistema Educación Superior</a:t>
            </a:r>
            <a:br>
              <a:rPr lang="es-CL" sz="2800" b="1" dirty="0" smtClean="0"/>
            </a:br>
            <a:endParaRPr lang="es-CL" sz="2800" dirty="0"/>
          </a:p>
        </p:txBody>
      </p:sp>
      <p:sp>
        <p:nvSpPr>
          <p:cNvPr id="3" name="2 Marcador de contenido"/>
          <p:cNvSpPr>
            <a:spLocks noGrp="1"/>
          </p:cNvSpPr>
          <p:nvPr>
            <p:ph idx="1"/>
          </p:nvPr>
        </p:nvSpPr>
        <p:spPr>
          <a:xfrm>
            <a:off x="467544" y="1124744"/>
            <a:ext cx="8496944" cy="6336704"/>
          </a:xfrm>
        </p:spPr>
        <p:txBody>
          <a:bodyPr>
            <a:noAutofit/>
          </a:bodyPr>
          <a:lstStyle/>
          <a:p>
            <a:pPr lvl="0"/>
            <a:r>
              <a:rPr lang="es-CL" sz="2000" dirty="0" smtClean="0"/>
              <a:t>AC </a:t>
            </a:r>
            <a:r>
              <a:rPr lang="es-CL" sz="2000" dirty="0"/>
              <a:t>y </a:t>
            </a:r>
            <a:r>
              <a:rPr lang="es-CL" sz="2000" dirty="0" smtClean="0"/>
              <a:t>acreditación </a:t>
            </a:r>
            <a:r>
              <a:rPr lang="es-CL" sz="2000" dirty="0"/>
              <a:t>se han institucionalizado en </a:t>
            </a:r>
            <a:r>
              <a:rPr lang="es-CL" sz="2000" dirty="0" smtClean="0"/>
              <a:t>los 7 países. </a:t>
            </a:r>
            <a:r>
              <a:rPr lang="es-CL" sz="2000" dirty="0"/>
              <a:t> </a:t>
            </a:r>
          </a:p>
          <a:p>
            <a:pPr lvl="0"/>
            <a:r>
              <a:rPr lang="es-CL" sz="2000" dirty="0" smtClean="0"/>
              <a:t>Autoridades intermedias: ven con </a:t>
            </a:r>
            <a:r>
              <a:rPr lang="es-CL" sz="2000" dirty="0"/>
              <a:t>mayor nitidez </a:t>
            </a:r>
            <a:r>
              <a:rPr lang="es-CL" sz="2000" dirty="0" smtClean="0"/>
              <a:t>cambios </a:t>
            </a:r>
            <a:r>
              <a:rPr lang="es-CL" sz="2000" dirty="0"/>
              <a:t>positivos </a:t>
            </a:r>
            <a:r>
              <a:rPr lang="es-CL" sz="2000" dirty="0" smtClean="0"/>
              <a:t>de la acreditación </a:t>
            </a:r>
            <a:r>
              <a:rPr lang="es-CL" sz="2000" dirty="0"/>
              <a:t>en el desarrollo de la </a:t>
            </a:r>
            <a:r>
              <a:rPr lang="es-CL" sz="2000" dirty="0" smtClean="0"/>
              <a:t>ES; sin embargo, señalan </a:t>
            </a:r>
            <a:r>
              <a:rPr lang="es-CL" sz="2000" dirty="0"/>
              <a:t>limitaciones a la innovación y diferenciación institucional</a:t>
            </a:r>
            <a:r>
              <a:rPr lang="es-CL" sz="2000" dirty="0" smtClean="0"/>
              <a:t>.</a:t>
            </a:r>
            <a:endParaRPr lang="es-CL" sz="2000" dirty="0"/>
          </a:p>
          <a:p>
            <a:pPr lvl="0"/>
            <a:r>
              <a:rPr lang="es-CL" sz="2000" dirty="0" smtClean="0"/>
              <a:t>Importante </a:t>
            </a:r>
            <a:r>
              <a:rPr lang="es-CL" sz="2000" dirty="0"/>
              <a:t>mantener y fortalecer </a:t>
            </a:r>
            <a:r>
              <a:rPr lang="es-CL" sz="2000" dirty="0" smtClean="0"/>
              <a:t>procesos </a:t>
            </a:r>
            <a:r>
              <a:rPr lang="es-CL" sz="2000" dirty="0"/>
              <a:t>de evaluación y acreditación de </a:t>
            </a:r>
            <a:r>
              <a:rPr lang="es-CL" sz="2000" dirty="0" smtClean="0"/>
              <a:t>carreras/programas. Estudiantes y docentes aprecian los efectos. Permiten </a:t>
            </a:r>
            <a:r>
              <a:rPr lang="es-CL" sz="2000" dirty="0"/>
              <a:t>que los cambios identificados como necesarios, tras los procesos de evaluación interna y externa, sean factibles de implementar y visibles para las comunidades académicas. </a:t>
            </a:r>
          </a:p>
          <a:p>
            <a:r>
              <a:rPr lang="es-CL" sz="2000" dirty="0"/>
              <a:t> </a:t>
            </a:r>
            <a:r>
              <a:rPr lang="es-CL" sz="2000" dirty="0" smtClean="0"/>
              <a:t>Críticas de </a:t>
            </a:r>
            <a:r>
              <a:rPr lang="es-CL" sz="2000" dirty="0"/>
              <a:t>académicos </a:t>
            </a:r>
            <a:r>
              <a:rPr lang="es-CL" sz="2000" dirty="0" smtClean="0"/>
              <a:t>de </a:t>
            </a:r>
            <a:r>
              <a:rPr lang="es-CL" sz="2000" dirty="0"/>
              <a:t>universidades </a:t>
            </a:r>
            <a:r>
              <a:rPr lang="es-CL" sz="2000" dirty="0" smtClean="0"/>
              <a:t>estatales: la </a:t>
            </a:r>
            <a:r>
              <a:rPr lang="es-CL" sz="2000" dirty="0"/>
              <a:t>acreditación las pone en condiciones de competencia con instituciones que </a:t>
            </a:r>
            <a:r>
              <a:rPr lang="es-CL" sz="2000" dirty="0" smtClean="0"/>
              <a:t>no tienen un </a:t>
            </a:r>
            <a:r>
              <a:rPr lang="es-CL" sz="2000" dirty="0"/>
              <a:t>carácter </a:t>
            </a:r>
            <a:r>
              <a:rPr lang="es-CL" sz="2000" dirty="0" smtClean="0"/>
              <a:t>tradicional.  </a:t>
            </a:r>
            <a:endParaRPr lang="es-CL" sz="2000" dirty="0"/>
          </a:p>
          <a:p>
            <a:pPr lvl="0"/>
            <a:r>
              <a:rPr lang="es-CL" sz="2000" dirty="0" smtClean="0"/>
              <a:t>Todos: </a:t>
            </a:r>
            <a:r>
              <a:rPr lang="es-CL" sz="2000" dirty="0"/>
              <a:t>contar con más y mejor información y </a:t>
            </a:r>
            <a:r>
              <a:rPr lang="es-CL" sz="2000" dirty="0" smtClean="0"/>
              <a:t>regular la </a:t>
            </a:r>
            <a:r>
              <a:rPr lang="es-CL" sz="2000" dirty="0"/>
              <a:t>información a la que accede el público, mediante sistemas </a:t>
            </a:r>
            <a:r>
              <a:rPr lang="es-CL" sz="2000" dirty="0" smtClean="0"/>
              <a:t>diseñados a la medida de </a:t>
            </a:r>
            <a:r>
              <a:rPr lang="es-CL" sz="2000" dirty="0"/>
              <a:t>los distintos </a:t>
            </a:r>
            <a:r>
              <a:rPr lang="es-CL" sz="2000" dirty="0" smtClean="0"/>
              <a:t>usuarios; regulación </a:t>
            </a:r>
            <a:r>
              <a:rPr lang="es-CL" sz="2000" dirty="0"/>
              <a:t>de la publicidad. </a:t>
            </a:r>
            <a:r>
              <a:rPr lang="es-CL" sz="2000" dirty="0" smtClean="0"/>
              <a:t>Estado </a:t>
            </a:r>
            <a:r>
              <a:rPr lang="es-CL" sz="2000" dirty="0"/>
              <a:t>garante de </a:t>
            </a:r>
            <a:r>
              <a:rPr lang="es-CL" sz="2000" dirty="0" smtClean="0"/>
              <a:t>información oportuna, veraz, accesible y transparente para futuros </a:t>
            </a:r>
            <a:r>
              <a:rPr lang="es-CL" sz="2000" dirty="0"/>
              <a:t>estudiantes y sus </a:t>
            </a:r>
            <a:r>
              <a:rPr lang="es-CL" sz="2000" dirty="0" smtClean="0"/>
              <a:t>familias.</a:t>
            </a:r>
            <a:endParaRPr lang="es-CL" sz="2000" dirty="0"/>
          </a:p>
        </p:txBody>
      </p:sp>
    </p:spTree>
    <p:extLst>
      <p:ext uri="{BB962C8B-B14F-4D97-AF65-F5344CB8AC3E}">
        <p14:creationId xmlns:p14="http://schemas.microsoft.com/office/powerpoint/2010/main" val="2304299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39752" y="188640"/>
            <a:ext cx="6357392" cy="778098"/>
          </a:xfrm>
        </p:spPr>
        <p:txBody>
          <a:bodyPr/>
          <a:lstStyle/>
          <a:p>
            <a:r>
              <a:rPr lang="es-CL" dirty="0" smtClean="0"/>
              <a:t>Zoom</a:t>
            </a:r>
            <a:endParaRPr lang="es-CL" dirty="0"/>
          </a:p>
        </p:txBody>
      </p:sp>
      <p:sp>
        <p:nvSpPr>
          <p:cNvPr id="3" name="2 Marcador de contenido"/>
          <p:cNvSpPr>
            <a:spLocks noGrp="1"/>
          </p:cNvSpPr>
          <p:nvPr>
            <p:ph idx="1"/>
          </p:nvPr>
        </p:nvSpPr>
        <p:spPr>
          <a:xfrm>
            <a:off x="467544" y="908720"/>
            <a:ext cx="8229600" cy="5760640"/>
          </a:xfrm>
        </p:spPr>
        <p:txBody>
          <a:bodyPr>
            <a:noAutofit/>
          </a:bodyPr>
          <a:lstStyle/>
          <a:p>
            <a:pPr marL="0" indent="0">
              <a:buNone/>
            </a:pPr>
            <a:r>
              <a:rPr lang="es-CL" sz="2000" b="1" dirty="0"/>
              <a:t>3.1.1.	Institucionalidad y funcionamiento del AC</a:t>
            </a:r>
          </a:p>
          <a:p>
            <a:r>
              <a:rPr lang="es-CL" sz="2000" dirty="0" smtClean="0"/>
              <a:t>Actores conocían </a:t>
            </a:r>
            <a:r>
              <a:rPr lang="es-CL" sz="2000" dirty="0"/>
              <a:t>ampliamente </a:t>
            </a:r>
            <a:r>
              <a:rPr lang="es-CL" sz="2000" dirty="0" smtClean="0"/>
              <a:t>el sistema </a:t>
            </a:r>
            <a:r>
              <a:rPr lang="es-CL" sz="2000" dirty="0"/>
              <a:t>de AC de sus </a:t>
            </a:r>
            <a:r>
              <a:rPr lang="es-CL" sz="2000" dirty="0" smtClean="0"/>
              <a:t>país.</a:t>
            </a:r>
            <a:endParaRPr lang="es-CL" sz="2000" dirty="0"/>
          </a:p>
          <a:p>
            <a:r>
              <a:rPr lang="es-CL" sz="2000" dirty="0" smtClean="0"/>
              <a:t>Se </a:t>
            </a:r>
            <a:r>
              <a:rPr lang="es-CL" sz="2000" dirty="0"/>
              <a:t>valoran positivamente los avances en las nuevas legislaciones sobre </a:t>
            </a:r>
            <a:r>
              <a:rPr lang="es-CL" sz="2000" dirty="0" smtClean="0"/>
              <a:t>AC. Credibilidad de la </a:t>
            </a:r>
            <a:r>
              <a:rPr lang="es-CL" sz="2000" dirty="0"/>
              <a:t>institucionalidad de las agencias de </a:t>
            </a:r>
            <a:r>
              <a:rPr lang="es-CL" sz="2000" dirty="0" smtClean="0"/>
              <a:t>AC. </a:t>
            </a:r>
          </a:p>
          <a:p>
            <a:pPr marL="0" indent="0">
              <a:buNone/>
            </a:pPr>
            <a:r>
              <a:rPr lang="es-CL" sz="2000" b="1" dirty="0"/>
              <a:t>3.1.2.	Información sobre el sistema de educación superior</a:t>
            </a:r>
            <a:r>
              <a:rPr lang="es-CL" sz="2000" b="1" dirty="0" smtClean="0"/>
              <a:t>.</a:t>
            </a:r>
            <a:endParaRPr lang="es-CL" sz="2000" dirty="0"/>
          </a:p>
          <a:p>
            <a:r>
              <a:rPr lang="es-CL" sz="2000" dirty="0" smtClean="0"/>
              <a:t>Opinión generalizada: </a:t>
            </a:r>
            <a:r>
              <a:rPr lang="es-CL" sz="2000" dirty="0"/>
              <a:t>los sistemas nacionales han </a:t>
            </a:r>
            <a:r>
              <a:rPr lang="es-CL" sz="2000" dirty="0" smtClean="0"/>
              <a:t>mejorado: Más </a:t>
            </a:r>
            <a:r>
              <a:rPr lang="es-CL" sz="2000" dirty="0"/>
              <a:t>y mejor </a:t>
            </a:r>
            <a:r>
              <a:rPr lang="es-CL" sz="2000" dirty="0" smtClean="0"/>
              <a:t>información, mayor </a:t>
            </a:r>
            <a:r>
              <a:rPr lang="es-CL" sz="2000" dirty="0"/>
              <a:t>transparencia.  </a:t>
            </a:r>
            <a:r>
              <a:rPr lang="es-CL" sz="2000" b="1" dirty="0"/>
              <a:t> </a:t>
            </a:r>
            <a:endParaRPr lang="es-CL" sz="2000" dirty="0"/>
          </a:p>
          <a:p>
            <a:r>
              <a:rPr lang="es-CL" sz="2000" dirty="0" smtClean="0"/>
              <a:t>Se </a:t>
            </a:r>
            <a:r>
              <a:rPr lang="es-CL" sz="2000" dirty="0"/>
              <a:t>aprecia el avance y gran transparencia lograda en Colombia aunque, algunos critican la excesiva centralización y poca comunicación entre la autoridad responsable y </a:t>
            </a:r>
            <a:r>
              <a:rPr lang="es-CL" sz="2000" dirty="0" smtClean="0"/>
              <a:t>las IES. </a:t>
            </a:r>
          </a:p>
          <a:p>
            <a:r>
              <a:rPr lang="es-CL" sz="2000" dirty="0" smtClean="0"/>
              <a:t>Posibles </a:t>
            </a:r>
            <a:r>
              <a:rPr lang="es-CL" sz="2000" dirty="0"/>
              <a:t>sesgos inducidos por la autoridad o por </a:t>
            </a:r>
            <a:r>
              <a:rPr lang="es-CL" sz="2000" dirty="0" smtClean="0"/>
              <a:t>sectores </a:t>
            </a:r>
            <a:r>
              <a:rPr lang="es-CL" sz="2000" dirty="0"/>
              <a:t>de </a:t>
            </a:r>
            <a:r>
              <a:rPr lang="es-CL" sz="2000" dirty="0" smtClean="0"/>
              <a:t>universidades con capacidad para ocultar</a:t>
            </a:r>
            <a:r>
              <a:rPr lang="es-CL" sz="2000" dirty="0"/>
              <a:t>, manipular e incluso falsear la información pública. </a:t>
            </a:r>
            <a:r>
              <a:rPr lang="es-CL" sz="2000" dirty="0" smtClean="0"/>
              <a:t>Críticas </a:t>
            </a:r>
            <a:r>
              <a:rPr lang="es-CL" sz="2000" dirty="0"/>
              <a:t>de </a:t>
            </a:r>
            <a:r>
              <a:rPr lang="es-CL" sz="2000" dirty="0" smtClean="0"/>
              <a:t>autoridades </a:t>
            </a:r>
            <a:r>
              <a:rPr lang="es-CL" sz="2000" dirty="0"/>
              <a:t>de universidades públicas a las instituciones privadas, por </a:t>
            </a:r>
            <a:r>
              <a:rPr lang="es-CL" sz="2000" dirty="0" smtClean="0"/>
              <a:t>falta </a:t>
            </a:r>
            <a:r>
              <a:rPr lang="es-CL" sz="2000" dirty="0"/>
              <a:t>de transparencia y </a:t>
            </a:r>
            <a:r>
              <a:rPr lang="es-CL" sz="2000" dirty="0" smtClean="0"/>
              <a:t>veracidad; </a:t>
            </a:r>
            <a:r>
              <a:rPr lang="es-CL" sz="2000" dirty="0"/>
              <a:t>criticas </a:t>
            </a:r>
            <a:r>
              <a:rPr lang="es-CL" sz="2000" dirty="0" smtClean="0"/>
              <a:t>de </a:t>
            </a:r>
            <a:r>
              <a:rPr lang="es-CL" sz="2000" dirty="0"/>
              <a:t>autoridades de universidades </a:t>
            </a:r>
            <a:r>
              <a:rPr lang="es-CL" sz="2000" dirty="0" smtClean="0"/>
              <a:t>privadas, por </a:t>
            </a:r>
            <a:r>
              <a:rPr lang="es-CL" sz="2000" dirty="0"/>
              <a:t>imposición de datos e indicadores tradicionales que dificultan la </a:t>
            </a:r>
            <a:r>
              <a:rPr lang="es-CL" sz="2000" dirty="0" smtClean="0"/>
              <a:t>innovación. </a:t>
            </a:r>
            <a:endParaRPr lang="es-CL" sz="2000" dirty="0"/>
          </a:p>
          <a:p>
            <a:pPr marL="0" indent="0">
              <a:buNone/>
            </a:pPr>
            <a:r>
              <a:rPr lang="es-CL" sz="2000" dirty="0" smtClean="0"/>
              <a:t> </a:t>
            </a:r>
            <a:endParaRPr lang="es-CL" sz="2000" dirty="0"/>
          </a:p>
        </p:txBody>
      </p:sp>
      <p:pic>
        <p:nvPicPr>
          <p:cNvPr id="4" name="Picture 2" descr="https://cdn3.iconfinder.com/data/icons/wpzoom-developer-icon-set/500/69-5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5051"/>
            <a:ext cx="1063407" cy="1063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195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67744" y="427001"/>
            <a:ext cx="6419056" cy="820972"/>
          </a:xfrm>
        </p:spPr>
        <p:txBody>
          <a:bodyPr/>
          <a:lstStyle/>
          <a:p>
            <a:r>
              <a:rPr lang="es-CL" dirty="0" smtClean="0"/>
              <a:t>Zoom</a:t>
            </a:r>
            <a:endParaRPr lang="es-CL" dirty="0"/>
          </a:p>
        </p:txBody>
      </p:sp>
      <p:sp>
        <p:nvSpPr>
          <p:cNvPr id="3" name="2 Marcador de contenido"/>
          <p:cNvSpPr>
            <a:spLocks noGrp="1"/>
          </p:cNvSpPr>
          <p:nvPr>
            <p:ph idx="1"/>
          </p:nvPr>
        </p:nvSpPr>
        <p:spPr/>
        <p:txBody>
          <a:bodyPr>
            <a:noAutofit/>
          </a:bodyPr>
          <a:lstStyle/>
          <a:p>
            <a:pPr marL="0" indent="0">
              <a:buNone/>
            </a:pPr>
            <a:r>
              <a:rPr lang="es-CL" sz="2000" b="1" dirty="0"/>
              <a:t>3.1.5.	Mecanismos de articulación horizontal y vertical</a:t>
            </a:r>
            <a:r>
              <a:rPr lang="es-CL" sz="2000" b="1" dirty="0" smtClean="0"/>
              <a:t>.</a:t>
            </a:r>
            <a:endParaRPr lang="es-CL" sz="2000" dirty="0"/>
          </a:p>
          <a:p>
            <a:r>
              <a:rPr lang="es-CL" sz="2000" dirty="0" smtClean="0"/>
              <a:t>Definida </a:t>
            </a:r>
            <a:r>
              <a:rPr lang="es-CL" sz="2000" dirty="0"/>
              <a:t>como una tarea antes que un logro. </a:t>
            </a:r>
            <a:endParaRPr lang="es-CL" sz="2000" dirty="0" smtClean="0"/>
          </a:p>
          <a:p>
            <a:r>
              <a:rPr lang="es-CL" sz="2000" dirty="0" smtClean="0"/>
              <a:t>Sólo Colombia y México </a:t>
            </a:r>
            <a:r>
              <a:rPr lang="es-CL" sz="2000" dirty="0"/>
              <a:t>plantean cierta relación con el AC, </a:t>
            </a:r>
            <a:r>
              <a:rPr lang="es-CL" sz="2000" dirty="0" smtClean="0"/>
              <a:t>debido a que procesos de AC promueven mayor flexibilidad curricular. </a:t>
            </a:r>
            <a:r>
              <a:rPr lang="es-CL" sz="2000" dirty="0"/>
              <a:t> </a:t>
            </a:r>
          </a:p>
          <a:p>
            <a:pPr marL="0" indent="0">
              <a:buNone/>
            </a:pPr>
            <a:r>
              <a:rPr lang="es-CL" sz="2000" b="1" dirty="0"/>
              <a:t>3.1.6.	AC y opinión pública.</a:t>
            </a:r>
          </a:p>
          <a:p>
            <a:r>
              <a:rPr lang="es-CL" sz="2000" dirty="0" smtClean="0"/>
              <a:t>Opinión </a:t>
            </a:r>
            <a:r>
              <a:rPr lang="es-CL" sz="2000" dirty="0"/>
              <a:t>generalizada y </a:t>
            </a:r>
            <a:r>
              <a:rPr lang="es-CL" sz="2000" dirty="0" smtClean="0"/>
              <a:t>transversal: </a:t>
            </a:r>
            <a:r>
              <a:rPr lang="es-CL" sz="2000" dirty="0"/>
              <a:t>creciente preocupación por </a:t>
            </a:r>
            <a:r>
              <a:rPr lang="es-CL" sz="2000" dirty="0" smtClean="0"/>
              <a:t>la calidad en </a:t>
            </a:r>
            <a:r>
              <a:rPr lang="es-CL" sz="2000" dirty="0"/>
              <a:t>amplios sectores de la opinión pública. </a:t>
            </a:r>
          </a:p>
          <a:p>
            <a:r>
              <a:rPr lang="es-CL" sz="2000" dirty="0" smtClean="0"/>
              <a:t>Es necesario que las agencias </a:t>
            </a:r>
            <a:r>
              <a:rPr lang="es-CL" sz="2000" dirty="0"/>
              <a:t>mejoren la información que entregan al </a:t>
            </a:r>
            <a:r>
              <a:rPr lang="es-CL" sz="2000" dirty="0" smtClean="0"/>
              <a:t>público (Argentina, Chile y Colombia). </a:t>
            </a:r>
            <a:r>
              <a:rPr lang="es-CL" sz="2000" dirty="0"/>
              <a:t> </a:t>
            </a:r>
          </a:p>
          <a:p>
            <a:r>
              <a:rPr lang="es-CL" sz="2000" dirty="0" smtClean="0"/>
              <a:t>Los </a:t>
            </a:r>
            <a:r>
              <a:rPr lang="es-CL" sz="2000" dirty="0"/>
              <a:t>resultados del AC no son siempre comunicados correctamente por las propias </a:t>
            </a:r>
            <a:r>
              <a:rPr lang="es-CL" sz="2000" dirty="0" smtClean="0"/>
              <a:t>instituciones; información </a:t>
            </a:r>
            <a:r>
              <a:rPr lang="es-CL" sz="2000" dirty="0"/>
              <a:t>incompleta, confusa o bien tardía.  </a:t>
            </a:r>
          </a:p>
          <a:p>
            <a:pPr marL="0" indent="0">
              <a:buNone/>
            </a:pPr>
            <a:endParaRPr lang="es-CL" sz="2000" dirty="0"/>
          </a:p>
          <a:p>
            <a:endParaRPr lang="es-CL" sz="2000" dirty="0"/>
          </a:p>
        </p:txBody>
      </p:sp>
      <p:pic>
        <p:nvPicPr>
          <p:cNvPr id="5122" name="Picture 2" descr="https://cdn3.iconfinder.com/data/icons/wpzoom-developer-icon-set/500/69-5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39" y="-10671"/>
            <a:ext cx="1639471" cy="1639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876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L" sz="3200" b="1" dirty="0"/>
              <a:t>Dimensión Meso: Gestión institucional</a:t>
            </a:r>
            <a:br>
              <a:rPr lang="es-CL" sz="3200" b="1" dirty="0"/>
            </a:br>
            <a:endParaRPr lang="es-CL" sz="3200" dirty="0"/>
          </a:p>
        </p:txBody>
      </p:sp>
      <p:sp>
        <p:nvSpPr>
          <p:cNvPr id="3" name="2 Marcador de contenido"/>
          <p:cNvSpPr>
            <a:spLocks noGrp="1"/>
          </p:cNvSpPr>
          <p:nvPr>
            <p:ph idx="1"/>
          </p:nvPr>
        </p:nvSpPr>
        <p:spPr>
          <a:xfrm>
            <a:off x="457200" y="1600200"/>
            <a:ext cx="8229600" cy="4637112"/>
          </a:xfrm>
        </p:spPr>
        <p:txBody>
          <a:bodyPr>
            <a:noAutofit/>
          </a:bodyPr>
          <a:lstStyle/>
          <a:p>
            <a:pPr lvl="0"/>
            <a:r>
              <a:rPr lang="es-CL" sz="2000" dirty="0" smtClean="0"/>
              <a:t>Modificación de las </a:t>
            </a:r>
            <a:r>
              <a:rPr lang="es-CL" sz="2000" dirty="0"/>
              <a:t>estructuras organizacionales de las </a:t>
            </a:r>
            <a:r>
              <a:rPr lang="es-CL" sz="2000" dirty="0" smtClean="0"/>
              <a:t>universidades. Funciones </a:t>
            </a:r>
            <a:r>
              <a:rPr lang="es-CL" sz="2000" dirty="0"/>
              <a:t>de diseño, </a:t>
            </a:r>
            <a:r>
              <a:rPr lang="es-CL" sz="2000" dirty="0" smtClean="0"/>
              <a:t>control, </a:t>
            </a:r>
            <a:r>
              <a:rPr lang="es-CL" sz="2000" dirty="0"/>
              <a:t>planificación de los procesos de </a:t>
            </a:r>
            <a:r>
              <a:rPr lang="es-CL" sz="2000" dirty="0" smtClean="0"/>
              <a:t>AC </a:t>
            </a:r>
            <a:r>
              <a:rPr lang="es-CL" sz="2000" dirty="0"/>
              <a:t>y </a:t>
            </a:r>
            <a:r>
              <a:rPr lang="es-CL" sz="2000" dirty="0" smtClean="0"/>
              <a:t>manejo </a:t>
            </a:r>
            <a:r>
              <a:rPr lang="es-CL" sz="2000" dirty="0"/>
              <a:t>de </a:t>
            </a:r>
            <a:r>
              <a:rPr lang="es-CL" sz="2000" dirty="0" smtClean="0"/>
              <a:t>información </a:t>
            </a:r>
            <a:r>
              <a:rPr lang="es-CL" sz="2000" dirty="0"/>
              <a:t>para la toma de decisiones, </a:t>
            </a:r>
            <a:r>
              <a:rPr lang="es-CL" sz="2000" dirty="0" smtClean="0"/>
              <a:t>ejercidas por </a:t>
            </a:r>
            <a:r>
              <a:rPr lang="es-CL" sz="2000" dirty="0"/>
              <a:t>profesionales que usualmente no son </a:t>
            </a:r>
            <a:r>
              <a:rPr lang="es-CL" sz="2000" dirty="0" smtClean="0"/>
              <a:t>académicos (oficinas </a:t>
            </a:r>
            <a:r>
              <a:rPr lang="es-CL" sz="2000" dirty="0"/>
              <a:t>de análisis </a:t>
            </a:r>
            <a:r>
              <a:rPr lang="es-CL" sz="2000" dirty="0" smtClean="0"/>
              <a:t>institucional).</a:t>
            </a:r>
            <a:endParaRPr lang="es-CL" sz="2000" dirty="0"/>
          </a:p>
          <a:p>
            <a:pPr lvl="0"/>
            <a:r>
              <a:rPr lang="es-CL" sz="2000" dirty="0" smtClean="0"/>
              <a:t>Contrapartida: directivos </a:t>
            </a:r>
            <a:r>
              <a:rPr lang="es-CL" sz="2000" dirty="0"/>
              <a:t>medios y académicos critican </a:t>
            </a:r>
            <a:r>
              <a:rPr lang="es-CL" sz="2000" dirty="0" smtClean="0"/>
              <a:t>instalación </a:t>
            </a:r>
            <a:r>
              <a:rPr lang="es-CL" sz="2000" dirty="0"/>
              <a:t>de un estilo gerencial y burocrático en la toma de decisiones. </a:t>
            </a:r>
            <a:endParaRPr lang="es-CL" sz="2000" dirty="0" smtClean="0"/>
          </a:p>
          <a:p>
            <a:r>
              <a:rPr lang="es-CL" sz="2000" dirty="0"/>
              <a:t>Un resultado del AC: establecimiento de sistemas de información nacionales junto al desarrollo de sistemas al interior de las IES</a:t>
            </a:r>
          </a:p>
          <a:p>
            <a:r>
              <a:rPr lang="es-CL" sz="2000" dirty="0"/>
              <a:t>Aspiración: contar con sistemas integrados de información (detallados, abarcadores, precisos). Cuál es la información útil y para qué fines es prioritario utilizarla? </a:t>
            </a:r>
          </a:p>
          <a:p>
            <a:pPr lvl="0"/>
            <a:endParaRPr lang="es-CL" sz="2000" dirty="0"/>
          </a:p>
          <a:p>
            <a:endParaRPr lang="es-CL" sz="2000" dirty="0"/>
          </a:p>
        </p:txBody>
      </p:sp>
    </p:spTree>
    <p:extLst>
      <p:ext uri="{BB962C8B-B14F-4D97-AF65-F5344CB8AC3E}">
        <p14:creationId xmlns:p14="http://schemas.microsoft.com/office/powerpoint/2010/main" val="2342122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L" sz="3200" b="1" dirty="0"/>
              <a:t>Dimensión Meso: Gestión institucional</a:t>
            </a:r>
            <a:br>
              <a:rPr lang="es-CL" sz="3200" b="1" dirty="0"/>
            </a:br>
            <a:endParaRPr lang="es-CL" sz="3200" dirty="0"/>
          </a:p>
        </p:txBody>
      </p:sp>
      <p:sp>
        <p:nvSpPr>
          <p:cNvPr id="3" name="2 Marcador de contenido"/>
          <p:cNvSpPr>
            <a:spLocks noGrp="1"/>
          </p:cNvSpPr>
          <p:nvPr>
            <p:ph idx="1"/>
          </p:nvPr>
        </p:nvSpPr>
        <p:spPr>
          <a:xfrm>
            <a:off x="395536" y="1124744"/>
            <a:ext cx="8229600" cy="5501208"/>
          </a:xfrm>
        </p:spPr>
        <p:txBody>
          <a:bodyPr>
            <a:noAutofit/>
          </a:bodyPr>
          <a:lstStyle/>
          <a:p>
            <a:r>
              <a:rPr lang="es-CL" sz="2000" dirty="0" smtClean="0"/>
              <a:t>Apuesta: sistemas incidirán </a:t>
            </a:r>
            <a:r>
              <a:rPr lang="es-CL" sz="2000" dirty="0"/>
              <a:t>en </a:t>
            </a:r>
            <a:r>
              <a:rPr lang="es-CL" sz="2000" dirty="0" smtClean="0"/>
              <a:t>mejor </a:t>
            </a:r>
            <a:r>
              <a:rPr lang="es-CL" sz="2000" dirty="0"/>
              <a:t>gestión académica.</a:t>
            </a:r>
          </a:p>
          <a:p>
            <a:pPr lvl="1"/>
            <a:r>
              <a:rPr lang="en-US" sz="1600" dirty="0" err="1"/>
              <a:t>Autoridades</a:t>
            </a:r>
            <a:r>
              <a:rPr lang="en-US" sz="1600" dirty="0"/>
              <a:t> </a:t>
            </a:r>
            <a:r>
              <a:rPr lang="en-US" sz="1600" dirty="0" err="1"/>
              <a:t>superiores</a:t>
            </a:r>
            <a:r>
              <a:rPr lang="en-US" sz="1600" dirty="0"/>
              <a:t> (</a:t>
            </a:r>
            <a:r>
              <a:rPr lang="en-US" sz="1600" dirty="0" err="1"/>
              <a:t>vicerrectores</a:t>
            </a:r>
            <a:r>
              <a:rPr lang="en-US" sz="1600" dirty="0"/>
              <a:t> </a:t>
            </a:r>
            <a:r>
              <a:rPr lang="en-US" sz="1600" dirty="0" err="1"/>
              <a:t>académicos</a:t>
            </a:r>
            <a:r>
              <a:rPr lang="en-US" sz="1600" dirty="0"/>
              <a:t>, </a:t>
            </a:r>
            <a:r>
              <a:rPr lang="en-US" sz="1600" dirty="0" err="1"/>
              <a:t>directores</a:t>
            </a:r>
            <a:r>
              <a:rPr lang="en-US" sz="1600" dirty="0"/>
              <a:t> de </a:t>
            </a:r>
            <a:r>
              <a:rPr lang="en-US" sz="1600" dirty="0" err="1"/>
              <a:t>planificación</a:t>
            </a:r>
            <a:r>
              <a:rPr lang="en-US" sz="1600" dirty="0"/>
              <a:t> y </a:t>
            </a:r>
            <a:r>
              <a:rPr lang="en-US" sz="1600" dirty="0" err="1"/>
              <a:t>decanos</a:t>
            </a:r>
            <a:r>
              <a:rPr lang="en-US" sz="1600" dirty="0"/>
              <a:t>) </a:t>
            </a:r>
            <a:r>
              <a:rPr lang="en-US" sz="1600" dirty="0" err="1"/>
              <a:t>perciben</a:t>
            </a:r>
            <a:r>
              <a:rPr lang="en-US" sz="1600" dirty="0"/>
              <a:t> </a:t>
            </a:r>
            <a:r>
              <a:rPr lang="en-US" sz="1600" dirty="0" err="1"/>
              <a:t>más</a:t>
            </a:r>
            <a:r>
              <a:rPr lang="en-US" sz="1600" dirty="0"/>
              <a:t> </a:t>
            </a:r>
            <a:r>
              <a:rPr lang="en-US" sz="1600" dirty="0" err="1"/>
              <a:t>claramente</a:t>
            </a:r>
            <a:r>
              <a:rPr lang="en-US" sz="1600" dirty="0"/>
              <a:t> los </a:t>
            </a:r>
            <a:r>
              <a:rPr lang="en-US" sz="1600" dirty="0" err="1"/>
              <a:t>beneficios</a:t>
            </a:r>
            <a:r>
              <a:rPr lang="en-US" sz="1600" dirty="0"/>
              <a:t> de </a:t>
            </a:r>
            <a:r>
              <a:rPr lang="en-US" sz="1600" dirty="0" err="1"/>
              <a:t>este</a:t>
            </a:r>
            <a:r>
              <a:rPr lang="en-US" sz="1600" dirty="0"/>
              <a:t> </a:t>
            </a:r>
            <a:r>
              <a:rPr lang="en-US" sz="1600" dirty="0" err="1"/>
              <a:t>tipo</a:t>
            </a:r>
            <a:r>
              <a:rPr lang="en-US" sz="1600" dirty="0"/>
              <a:t> de </a:t>
            </a:r>
            <a:r>
              <a:rPr lang="en-US" sz="1600" dirty="0" err="1"/>
              <a:t>sistemas</a:t>
            </a:r>
            <a:r>
              <a:rPr lang="en-US" sz="1600" dirty="0"/>
              <a:t>.</a:t>
            </a:r>
          </a:p>
          <a:p>
            <a:pPr lvl="1"/>
            <a:r>
              <a:rPr lang="en-US" sz="1600" dirty="0" err="1"/>
              <a:t>Académicos</a:t>
            </a:r>
            <a:r>
              <a:rPr lang="en-US" sz="1600" dirty="0"/>
              <a:t> y </a:t>
            </a:r>
            <a:r>
              <a:rPr lang="en-US" sz="1600" dirty="0" err="1"/>
              <a:t>asociaciones</a:t>
            </a:r>
            <a:r>
              <a:rPr lang="en-US" sz="1600" dirty="0"/>
              <a:t> </a:t>
            </a:r>
            <a:r>
              <a:rPr lang="en-US" sz="1600" dirty="0" err="1"/>
              <a:t>profesionales</a:t>
            </a:r>
            <a:r>
              <a:rPr lang="en-US" sz="1600" dirty="0"/>
              <a:t>: </a:t>
            </a:r>
            <a:r>
              <a:rPr lang="en-US" sz="1600" dirty="0" err="1"/>
              <a:t>avances</a:t>
            </a:r>
            <a:r>
              <a:rPr lang="en-US" sz="1600" dirty="0"/>
              <a:t> no </a:t>
            </a:r>
            <a:r>
              <a:rPr lang="en-US" sz="1600" dirty="0" err="1"/>
              <a:t>justifican</a:t>
            </a:r>
            <a:r>
              <a:rPr lang="en-US" sz="1600" dirty="0"/>
              <a:t> </a:t>
            </a:r>
            <a:r>
              <a:rPr lang="en-US" sz="1600" dirty="0" err="1"/>
              <a:t>exceso</a:t>
            </a:r>
            <a:r>
              <a:rPr lang="en-US" sz="1600" dirty="0"/>
              <a:t> de </a:t>
            </a:r>
            <a:r>
              <a:rPr lang="en-US" sz="1600" dirty="0" err="1"/>
              <a:t>presión</a:t>
            </a:r>
            <a:r>
              <a:rPr lang="en-US" sz="1600" dirty="0"/>
              <a:t> y </a:t>
            </a:r>
            <a:r>
              <a:rPr lang="en-US" sz="1600" dirty="0" err="1"/>
              <a:t>burocracia</a:t>
            </a:r>
            <a:r>
              <a:rPr lang="en-US" sz="1600" dirty="0"/>
              <a:t> </a:t>
            </a:r>
            <a:r>
              <a:rPr lang="en-US" sz="1600" dirty="0" err="1"/>
              <a:t>por</a:t>
            </a:r>
            <a:r>
              <a:rPr lang="en-US" sz="1600" dirty="0"/>
              <a:t> </a:t>
            </a:r>
            <a:r>
              <a:rPr lang="en-US" sz="1600" dirty="0" err="1"/>
              <a:t>reporte</a:t>
            </a:r>
            <a:r>
              <a:rPr lang="en-US" sz="1600" dirty="0"/>
              <a:t> de </a:t>
            </a:r>
            <a:r>
              <a:rPr lang="en-US" sz="1600" dirty="0" err="1"/>
              <a:t>datos</a:t>
            </a:r>
            <a:r>
              <a:rPr lang="en-US" sz="1600" dirty="0"/>
              <a:t>. </a:t>
            </a:r>
            <a:r>
              <a:rPr lang="en-US" sz="1600" dirty="0" err="1"/>
              <a:t>Adicionalmente</a:t>
            </a:r>
            <a:r>
              <a:rPr lang="en-US" sz="1600" dirty="0"/>
              <a:t>, </a:t>
            </a:r>
            <a:r>
              <a:rPr lang="en-US" sz="1600" dirty="0" err="1"/>
              <a:t>desconfianzas</a:t>
            </a:r>
            <a:r>
              <a:rPr lang="en-US" sz="1600" dirty="0"/>
              <a:t> del </a:t>
            </a:r>
            <a:r>
              <a:rPr lang="en-US" sz="1600" dirty="0" err="1"/>
              <a:t>uso</a:t>
            </a:r>
            <a:r>
              <a:rPr lang="en-US" sz="1600" dirty="0"/>
              <a:t> </a:t>
            </a:r>
            <a:r>
              <a:rPr lang="en-US" sz="1600" dirty="0" err="1"/>
              <a:t>que</a:t>
            </a:r>
            <a:r>
              <a:rPr lang="en-US" sz="1600" dirty="0"/>
              <a:t> </a:t>
            </a:r>
            <a:r>
              <a:rPr lang="en-US" sz="1600" dirty="0" err="1"/>
              <a:t>hacen</a:t>
            </a:r>
            <a:r>
              <a:rPr lang="en-US" sz="1600" dirty="0"/>
              <a:t> </a:t>
            </a:r>
            <a:r>
              <a:rPr lang="en-US" sz="1600" dirty="0" err="1"/>
              <a:t>otras</a:t>
            </a:r>
            <a:r>
              <a:rPr lang="en-US" sz="1600" dirty="0"/>
              <a:t> IES de la </a:t>
            </a:r>
            <a:r>
              <a:rPr lang="en-US" sz="1600" dirty="0" err="1"/>
              <a:t>información</a:t>
            </a:r>
            <a:r>
              <a:rPr lang="en-US" sz="1600" dirty="0"/>
              <a:t>.</a:t>
            </a:r>
            <a:r>
              <a:rPr lang="es-CL" sz="1600" dirty="0"/>
              <a:t> </a:t>
            </a:r>
          </a:p>
          <a:p>
            <a:pPr lvl="0"/>
            <a:r>
              <a:rPr lang="es-CL" sz="2000" dirty="0" smtClean="0"/>
              <a:t>Gestión </a:t>
            </a:r>
            <a:r>
              <a:rPr lang="es-CL" sz="2000" dirty="0"/>
              <a:t>del cuerpo </a:t>
            </a:r>
            <a:r>
              <a:rPr lang="es-CL" sz="2000" dirty="0" smtClean="0"/>
              <a:t>académico: cambios </a:t>
            </a:r>
            <a:r>
              <a:rPr lang="es-CL" sz="2000" dirty="0"/>
              <a:t>en los criterios y prácticas de selección y </a:t>
            </a:r>
            <a:r>
              <a:rPr lang="es-CL" sz="2000" dirty="0" smtClean="0"/>
              <a:t>contratación, </a:t>
            </a:r>
          </a:p>
          <a:p>
            <a:pPr lvl="1"/>
            <a:r>
              <a:rPr lang="es-CL" sz="1600" dirty="0" smtClean="0"/>
              <a:t>requisitos </a:t>
            </a:r>
            <a:r>
              <a:rPr lang="es-CL" sz="1600" dirty="0"/>
              <a:t>más </a:t>
            </a:r>
            <a:r>
              <a:rPr lang="es-CL" sz="1600" dirty="0" smtClean="0"/>
              <a:t>exigentes</a:t>
            </a:r>
          </a:p>
          <a:p>
            <a:pPr lvl="1"/>
            <a:r>
              <a:rPr lang="es-CL" sz="1600" dirty="0" smtClean="0"/>
              <a:t>concursos </a:t>
            </a:r>
            <a:r>
              <a:rPr lang="es-CL" sz="1600" dirty="0"/>
              <a:t>más </a:t>
            </a:r>
            <a:r>
              <a:rPr lang="es-CL" sz="1600" dirty="0" smtClean="0"/>
              <a:t>competitivos</a:t>
            </a:r>
          </a:p>
          <a:p>
            <a:pPr lvl="1"/>
            <a:r>
              <a:rPr lang="es-CL" sz="1600" dirty="0" smtClean="0"/>
              <a:t>prácticas </a:t>
            </a:r>
            <a:r>
              <a:rPr lang="es-CL" sz="1600" dirty="0"/>
              <a:t>más transparentes de contratación. </a:t>
            </a:r>
            <a:endParaRPr lang="es-CL" sz="1600" dirty="0" smtClean="0"/>
          </a:p>
          <a:p>
            <a:pPr lvl="0"/>
            <a:r>
              <a:rPr lang="es-CL" sz="2000" dirty="0" smtClean="0"/>
              <a:t>Asociado </a:t>
            </a:r>
            <a:r>
              <a:rPr lang="es-CL" sz="2000" dirty="0"/>
              <a:t>a lo anterior, el AC también ha </a:t>
            </a:r>
            <a:r>
              <a:rPr lang="es-CL" sz="2000" dirty="0" smtClean="0"/>
              <a:t>incidido en </a:t>
            </a:r>
            <a:r>
              <a:rPr lang="es-CL" sz="2000" dirty="0"/>
              <a:t>presión </a:t>
            </a:r>
            <a:r>
              <a:rPr lang="es-CL" sz="2000" dirty="0" smtClean="0"/>
              <a:t>creciente sobre </a:t>
            </a:r>
            <a:r>
              <a:rPr lang="es-CL" sz="2000" dirty="0"/>
              <a:t>el número y credenciales del cuerpo docente. </a:t>
            </a:r>
          </a:p>
        </p:txBody>
      </p:sp>
    </p:spTree>
    <p:extLst>
      <p:ext uri="{BB962C8B-B14F-4D97-AF65-F5344CB8AC3E}">
        <p14:creationId xmlns:p14="http://schemas.microsoft.com/office/powerpoint/2010/main" val="22435367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11760" y="188640"/>
            <a:ext cx="6275040" cy="820972"/>
          </a:xfrm>
        </p:spPr>
        <p:txBody>
          <a:bodyPr>
            <a:noAutofit/>
          </a:bodyPr>
          <a:lstStyle/>
          <a:p>
            <a:r>
              <a:rPr lang="es-CL" sz="2800" dirty="0" smtClean="0"/>
              <a:t>Zoom institucionalización del AC, sistemas de información</a:t>
            </a:r>
            <a:endParaRPr lang="es-CL" sz="2800" dirty="0"/>
          </a:p>
        </p:txBody>
      </p:sp>
      <p:sp>
        <p:nvSpPr>
          <p:cNvPr id="3" name="2 Marcador de contenido"/>
          <p:cNvSpPr>
            <a:spLocks noGrp="1"/>
          </p:cNvSpPr>
          <p:nvPr>
            <p:ph idx="1"/>
          </p:nvPr>
        </p:nvSpPr>
        <p:spPr>
          <a:xfrm>
            <a:off x="323528" y="1196752"/>
            <a:ext cx="8229600" cy="4352657"/>
          </a:xfrm>
        </p:spPr>
        <p:txBody>
          <a:bodyPr>
            <a:noAutofit/>
          </a:bodyPr>
          <a:lstStyle/>
          <a:p>
            <a:pPr marL="0" indent="0">
              <a:buNone/>
            </a:pPr>
            <a:r>
              <a:rPr lang="es-CL" sz="1400" dirty="0"/>
              <a:t>3.2.1.	Institucionalización del AC.</a:t>
            </a:r>
            <a:endParaRPr lang="es-CL" sz="1400" b="1" dirty="0"/>
          </a:p>
          <a:p>
            <a:r>
              <a:rPr lang="es-CL" sz="1400" dirty="0" smtClean="0"/>
              <a:t>Autoridades superiores: </a:t>
            </a:r>
            <a:r>
              <a:rPr lang="es-CL" sz="1400" dirty="0"/>
              <a:t>institucionalización del AC es positiva, </a:t>
            </a:r>
            <a:r>
              <a:rPr lang="es-CL" sz="1400" dirty="0" smtClean="0"/>
              <a:t>permite </a:t>
            </a:r>
            <a:r>
              <a:rPr lang="es-CL" sz="1400" dirty="0"/>
              <a:t>desarrollar mejor sus funciones. </a:t>
            </a:r>
            <a:endParaRPr lang="es-CL" sz="1400" dirty="0" smtClean="0"/>
          </a:p>
          <a:p>
            <a:pPr lvl="1"/>
            <a:r>
              <a:rPr lang="es-CL" sz="1100" dirty="0" smtClean="0"/>
              <a:t>Crítica: </a:t>
            </a:r>
            <a:r>
              <a:rPr lang="es-CL" sz="1100" dirty="0"/>
              <a:t>lentitud </a:t>
            </a:r>
            <a:r>
              <a:rPr lang="es-CL" sz="1100" dirty="0" smtClean="0"/>
              <a:t>e </a:t>
            </a:r>
            <a:r>
              <a:rPr lang="es-CL" sz="1100" dirty="0"/>
              <a:t>insuficiente cultura de la </a:t>
            </a:r>
            <a:r>
              <a:rPr lang="es-CL" sz="1100" dirty="0" smtClean="0"/>
              <a:t>evaluación (monitoreo </a:t>
            </a:r>
            <a:r>
              <a:rPr lang="es-CL" sz="1100" dirty="0"/>
              <a:t>de </a:t>
            </a:r>
            <a:r>
              <a:rPr lang="es-CL" sz="1100" dirty="0" smtClean="0"/>
              <a:t>procesos de enseñanza-aprendizaje </a:t>
            </a:r>
            <a:r>
              <a:rPr lang="es-CL" sz="1100" dirty="0"/>
              <a:t>y </a:t>
            </a:r>
            <a:r>
              <a:rPr lang="es-CL" sz="1100" dirty="0" smtClean="0"/>
              <a:t>seguimiento </a:t>
            </a:r>
            <a:r>
              <a:rPr lang="es-CL" sz="1100" dirty="0"/>
              <a:t>de estudiantes y </a:t>
            </a:r>
            <a:r>
              <a:rPr lang="es-CL" sz="1100" dirty="0" smtClean="0"/>
              <a:t>egresados). </a:t>
            </a:r>
          </a:p>
          <a:p>
            <a:pPr lvl="1"/>
            <a:r>
              <a:rPr lang="es-CL" sz="1100" dirty="0" smtClean="0"/>
              <a:t>Vinculación del AC con formulación</a:t>
            </a:r>
            <a:r>
              <a:rPr lang="es-CL" sz="1100" dirty="0"/>
              <a:t>, </a:t>
            </a:r>
            <a:r>
              <a:rPr lang="es-CL" sz="1100" dirty="0" smtClean="0"/>
              <a:t>ejecución y control presupuestario aún en desarrollo. </a:t>
            </a:r>
            <a:endParaRPr lang="es-CL" sz="1100" dirty="0"/>
          </a:p>
          <a:p>
            <a:r>
              <a:rPr lang="es-CL" sz="1400" dirty="0" smtClean="0"/>
              <a:t>Académicos: crítica </a:t>
            </a:r>
            <a:r>
              <a:rPr lang="es-CL" sz="1400" dirty="0"/>
              <a:t>al </a:t>
            </a:r>
            <a:r>
              <a:rPr lang="es-CL" sz="1400" dirty="0" err="1" smtClean="0"/>
              <a:t>gerencialismo</a:t>
            </a:r>
            <a:r>
              <a:rPr lang="es-CL" sz="1400" dirty="0" smtClean="0"/>
              <a:t>. Un </a:t>
            </a:r>
            <a:r>
              <a:rPr lang="es-CL" sz="1400" dirty="0"/>
              <a:t>problema, especialmente cuando el AC se transforma en un fin en sí mismo, que sigue el ritmo externo que imponen los procesos de acreditación de las agencias (Colombia, España). </a:t>
            </a:r>
            <a:r>
              <a:rPr lang="es-CL" sz="1400" dirty="0" smtClean="0"/>
              <a:t>Presiones </a:t>
            </a:r>
            <a:r>
              <a:rPr lang="es-CL" sz="1400" dirty="0"/>
              <a:t>de las unidades internas, </a:t>
            </a:r>
            <a:r>
              <a:rPr lang="es-CL" sz="1400" dirty="0" smtClean="0"/>
              <a:t>orientadas </a:t>
            </a:r>
            <a:r>
              <a:rPr lang="es-CL" sz="1400" dirty="0"/>
              <a:t>por consideraciones técnicas, suelen no valorar los criterios ni la cultura académica</a:t>
            </a:r>
            <a:r>
              <a:rPr lang="es-CL" sz="1400" dirty="0" smtClean="0"/>
              <a:t>.</a:t>
            </a:r>
            <a:endParaRPr lang="es-CL" sz="1400" dirty="0"/>
          </a:p>
          <a:p>
            <a:r>
              <a:rPr lang="es-CL" sz="1400" dirty="0" smtClean="0"/>
              <a:t>Burocratización </a:t>
            </a:r>
            <a:r>
              <a:rPr lang="es-CL" sz="1400" dirty="0"/>
              <a:t>impulsada por los procesos de acreditación de las </a:t>
            </a:r>
            <a:r>
              <a:rPr lang="es-CL" sz="1400" dirty="0" smtClean="0"/>
              <a:t>agencias es replicada </a:t>
            </a:r>
            <a:r>
              <a:rPr lang="es-CL" sz="1400" dirty="0"/>
              <a:t>por las unidades centrales de las </a:t>
            </a:r>
            <a:r>
              <a:rPr lang="es-CL" sz="1400" dirty="0" smtClean="0"/>
              <a:t>universidades. Presión </a:t>
            </a:r>
            <a:r>
              <a:rPr lang="es-CL" sz="1400" dirty="0"/>
              <a:t>a los </a:t>
            </a:r>
            <a:r>
              <a:rPr lang="es-CL" sz="1400" dirty="0" smtClean="0"/>
              <a:t>académicos y aumento innecesario de carga administrativa, que los distrae </a:t>
            </a:r>
            <a:r>
              <a:rPr lang="es-CL" sz="1400" dirty="0"/>
              <a:t>tareas </a:t>
            </a:r>
            <a:r>
              <a:rPr lang="es-CL" sz="1400" dirty="0" smtClean="0"/>
              <a:t>más </a:t>
            </a:r>
            <a:r>
              <a:rPr lang="es-CL" sz="1400" dirty="0"/>
              <a:t>importantes. </a:t>
            </a:r>
            <a:r>
              <a:rPr lang="es-CL" sz="1400" dirty="0" smtClean="0"/>
              <a:t> </a:t>
            </a:r>
          </a:p>
          <a:p>
            <a:endParaRPr lang="es-CL" sz="1400" dirty="0" smtClean="0"/>
          </a:p>
          <a:p>
            <a:pPr marL="0" indent="0">
              <a:buNone/>
            </a:pPr>
            <a:r>
              <a:rPr lang="es-CL" sz="1400" dirty="0" smtClean="0"/>
              <a:t>3.2.2</a:t>
            </a:r>
            <a:r>
              <a:rPr lang="es-CL" sz="1400" dirty="0"/>
              <a:t>.	Desarrollo de sistemas de información </a:t>
            </a:r>
            <a:r>
              <a:rPr lang="es-CL" sz="1400" dirty="0" smtClean="0"/>
              <a:t>institucional</a:t>
            </a:r>
            <a:endParaRPr lang="es-CL" sz="1400" dirty="0"/>
          </a:p>
          <a:p>
            <a:r>
              <a:rPr lang="es-CL" sz="1400" dirty="0" smtClean="0"/>
              <a:t>Consenso: el </a:t>
            </a:r>
            <a:r>
              <a:rPr lang="es-CL" sz="1400" dirty="0"/>
              <a:t>AC va acompañado </a:t>
            </a:r>
            <a:r>
              <a:rPr lang="es-CL" sz="1400" dirty="0" smtClean="0"/>
              <a:t>de </a:t>
            </a:r>
            <a:r>
              <a:rPr lang="es-CL" sz="1400" dirty="0"/>
              <a:t>sistemas de información al interior de las </a:t>
            </a:r>
            <a:r>
              <a:rPr lang="es-CL" sz="1400" dirty="0" smtClean="0"/>
              <a:t>IES. </a:t>
            </a:r>
            <a:r>
              <a:rPr lang="es-CL" sz="1400" dirty="0"/>
              <a:t>Si </a:t>
            </a:r>
            <a:r>
              <a:rPr lang="es-CL" sz="1400" dirty="0" smtClean="0"/>
              <a:t>eran </a:t>
            </a:r>
            <a:r>
              <a:rPr lang="es-CL" sz="1400" dirty="0"/>
              <a:t>inexistentes, el AC ha permitido instalarlos. Si existían previamente, el AC </a:t>
            </a:r>
            <a:r>
              <a:rPr lang="es-CL" sz="1400" dirty="0" smtClean="0"/>
              <a:t>los ha perfeccionado. En </a:t>
            </a:r>
            <a:r>
              <a:rPr lang="es-CL" sz="1400" dirty="0"/>
              <a:t>todos los países se observan </a:t>
            </a:r>
            <a:r>
              <a:rPr lang="es-CL" sz="1400" dirty="0" smtClean="0"/>
              <a:t>avances. </a:t>
            </a:r>
            <a:r>
              <a:rPr lang="es-CL" sz="1400" dirty="0"/>
              <a:t>La magnitud del impacto y su valoración pareciera ser mayor en Costa Rica, Colombia y </a:t>
            </a:r>
            <a:r>
              <a:rPr lang="es-CL" sz="1400" dirty="0" smtClean="0"/>
              <a:t>Chile.</a:t>
            </a:r>
            <a:endParaRPr lang="es-CL" sz="1400" dirty="0"/>
          </a:p>
          <a:p>
            <a:r>
              <a:rPr lang="es-CL" sz="1400" dirty="0" smtClean="0"/>
              <a:t>Diferencias </a:t>
            </a:r>
            <a:r>
              <a:rPr lang="es-CL" sz="1400" dirty="0"/>
              <a:t>entre universidades públicas y </a:t>
            </a:r>
            <a:r>
              <a:rPr lang="es-CL" sz="1400" dirty="0" smtClean="0"/>
              <a:t>privadas: </a:t>
            </a:r>
            <a:r>
              <a:rPr lang="es-CL" sz="1400" dirty="0"/>
              <a:t>orientación a la rendición de </a:t>
            </a:r>
            <a:r>
              <a:rPr lang="es-CL" sz="1400" dirty="0" smtClean="0"/>
              <a:t>cuentas v/s fines estratégicos. Crítica </a:t>
            </a:r>
            <a:r>
              <a:rPr lang="es-CL" sz="1400" dirty="0"/>
              <a:t>de unos a </a:t>
            </a:r>
            <a:r>
              <a:rPr lang="es-CL" sz="1400" dirty="0" smtClean="0"/>
              <a:t>otros: </a:t>
            </a:r>
            <a:r>
              <a:rPr lang="es-CL" sz="1400" dirty="0"/>
              <a:t>orientación </a:t>
            </a:r>
            <a:r>
              <a:rPr lang="es-CL" sz="1400" dirty="0" smtClean="0"/>
              <a:t>burocrática v/s </a:t>
            </a:r>
            <a:r>
              <a:rPr lang="es-CL" sz="1400" dirty="0" err="1" smtClean="0"/>
              <a:t>gerencialista</a:t>
            </a:r>
            <a:r>
              <a:rPr lang="es-CL" sz="1400" dirty="0" smtClean="0"/>
              <a:t>.  </a:t>
            </a:r>
            <a:endParaRPr lang="es-CL" sz="1400" dirty="0"/>
          </a:p>
          <a:p>
            <a:r>
              <a:rPr lang="es-CL" sz="1400" dirty="0" smtClean="0"/>
              <a:t>Problemas identificados por actores en IES (autoridades superiores, directivos de programas y académicos): integración de los distintos sistemas, dificultades en acceso, confiabilidad y uso de datos. Múltiples sistemas operando aisladamente. </a:t>
            </a:r>
          </a:p>
          <a:p>
            <a:r>
              <a:rPr lang="es-CL" sz="1400" dirty="0" smtClean="0"/>
              <a:t>Mayor </a:t>
            </a:r>
            <a:r>
              <a:rPr lang="es-CL" sz="1400" dirty="0"/>
              <a:t>disponibilidad de </a:t>
            </a:r>
            <a:r>
              <a:rPr lang="es-CL" sz="1400" dirty="0" smtClean="0"/>
              <a:t>información que, a la vez, alimenta nuevas </a:t>
            </a:r>
            <a:r>
              <a:rPr lang="es-CL" sz="1400" dirty="0"/>
              <a:t>demandas.  </a:t>
            </a:r>
          </a:p>
          <a:p>
            <a:pPr marL="0" indent="0">
              <a:buNone/>
            </a:pPr>
            <a:endParaRPr lang="es-CL" sz="1400" dirty="0"/>
          </a:p>
        </p:txBody>
      </p:sp>
      <p:pic>
        <p:nvPicPr>
          <p:cNvPr id="6" name="Picture 2" descr="https://cdn3.iconfinder.com/data/icons/wpzoom-developer-icon-set/500/69-5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463" y="-10671"/>
            <a:ext cx="1423447" cy="1423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2048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20380" y="332656"/>
            <a:ext cx="6635080" cy="820972"/>
          </a:xfrm>
        </p:spPr>
        <p:txBody>
          <a:bodyPr/>
          <a:lstStyle/>
          <a:p>
            <a:r>
              <a:rPr lang="es-CL" dirty="0" smtClean="0"/>
              <a:t>Zoom a la Gestión y la Docencia</a:t>
            </a:r>
            <a:endParaRPr lang="es-CL" dirty="0"/>
          </a:p>
        </p:txBody>
      </p:sp>
      <p:sp>
        <p:nvSpPr>
          <p:cNvPr id="3" name="2 Marcador de contenido"/>
          <p:cNvSpPr>
            <a:spLocks noGrp="1"/>
          </p:cNvSpPr>
          <p:nvPr>
            <p:ph idx="1"/>
          </p:nvPr>
        </p:nvSpPr>
        <p:spPr>
          <a:xfrm>
            <a:off x="215462" y="1064172"/>
            <a:ext cx="8229600" cy="5793828"/>
          </a:xfrm>
        </p:spPr>
        <p:txBody>
          <a:bodyPr>
            <a:noAutofit/>
          </a:bodyPr>
          <a:lstStyle/>
          <a:p>
            <a:pPr marL="0" indent="0">
              <a:buNone/>
            </a:pPr>
            <a:r>
              <a:rPr lang="es-CL" sz="1400" dirty="0"/>
              <a:t>3.2.3.	Gestión, gobierno y administración de las IES y programas</a:t>
            </a:r>
            <a:endParaRPr lang="es-CL" sz="1400" b="1" dirty="0"/>
          </a:p>
          <a:p>
            <a:pPr marL="0" indent="0">
              <a:buNone/>
            </a:pPr>
            <a:endParaRPr lang="es-CL" sz="1400" dirty="0"/>
          </a:p>
          <a:p>
            <a:r>
              <a:rPr lang="es-CL" sz="1400" dirty="0" smtClean="0"/>
              <a:t>Ámbito complejo, que obedece a múltiples factores; el </a:t>
            </a:r>
            <a:r>
              <a:rPr lang="es-CL" sz="1400" dirty="0"/>
              <a:t>AC </a:t>
            </a:r>
            <a:r>
              <a:rPr lang="es-CL" sz="1400" dirty="0" smtClean="0"/>
              <a:t>es sólo </a:t>
            </a:r>
            <a:r>
              <a:rPr lang="es-CL" sz="1400" dirty="0"/>
              <a:t>uno de </a:t>
            </a:r>
            <a:r>
              <a:rPr lang="es-CL" sz="1400" dirty="0" smtClean="0"/>
              <a:t>ellos </a:t>
            </a:r>
            <a:r>
              <a:rPr lang="es-CL" sz="1400" dirty="0"/>
              <a:t>y </a:t>
            </a:r>
            <a:r>
              <a:rPr lang="es-CL" sz="1400" dirty="0" smtClean="0"/>
              <a:t>no el </a:t>
            </a:r>
            <a:r>
              <a:rPr lang="es-CL" sz="1400" dirty="0"/>
              <a:t>más importante. </a:t>
            </a:r>
            <a:r>
              <a:rPr lang="es-CL" sz="1400" dirty="0" smtClean="0"/>
              <a:t>Juicio </a:t>
            </a:r>
            <a:r>
              <a:rPr lang="es-CL" sz="1400" dirty="0"/>
              <a:t>particularmente  positivo en Costa Rica y Colombia. </a:t>
            </a:r>
          </a:p>
          <a:p>
            <a:r>
              <a:rPr lang="es-CL" sz="1400" dirty="0" smtClean="0"/>
              <a:t>En </a:t>
            </a:r>
            <a:r>
              <a:rPr lang="es-CL" sz="1400" dirty="0"/>
              <a:t>la mayoría de los países se atribuye </a:t>
            </a:r>
            <a:r>
              <a:rPr lang="es-CL" sz="1400" dirty="0" smtClean="0"/>
              <a:t>al AC el </a:t>
            </a:r>
            <a:r>
              <a:rPr lang="es-CL" sz="1400" dirty="0"/>
              <a:t>posicionamiento del proyecto institucional como una definición estratégica relevante, y la utilización de la planificación como un instrumento de </a:t>
            </a:r>
            <a:r>
              <a:rPr lang="es-CL" sz="1400" dirty="0" smtClean="0"/>
              <a:t>gestión. </a:t>
            </a:r>
            <a:r>
              <a:rPr lang="es-CL" sz="1400" dirty="0"/>
              <a:t>En ambos casos, se trata de cambios no sólo atribuibles al AC, sino directamente orientados al mejoramiento de la calidad. 	</a:t>
            </a:r>
          </a:p>
          <a:p>
            <a:r>
              <a:rPr lang="es-CL" sz="1400" dirty="0" smtClean="0"/>
              <a:t>Proyecto institucional: explicitación </a:t>
            </a:r>
            <a:r>
              <a:rPr lang="es-CL" sz="1400" dirty="0"/>
              <a:t>y transparencia al público. </a:t>
            </a:r>
            <a:r>
              <a:rPr lang="es-CL" sz="1400" dirty="0" smtClean="0"/>
              <a:t>Procesos </a:t>
            </a:r>
            <a:r>
              <a:rPr lang="es-CL" sz="1400" dirty="0"/>
              <a:t>de ajustes, mayor claridad y análisis de pertinencia</a:t>
            </a:r>
            <a:r>
              <a:rPr lang="es-CL" sz="1400" dirty="0" smtClean="0"/>
              <a:t>. </a:t>
            </a:r>
          </a:p>
          <a:p>
            <a:r>
              <a:rPr lang="es-CL" sz="1400" dirty="0" smtClean="0"/>
              <a:t>Planificación:  Mayor </a:t>
            </a:r>
            <a:r>
              <a:rPr lang="es-CL" sz="1400" dirty="0"/>
              <a:t>articulación </a:t>
            </a:r>
            <a:r>
              <a:rPr lang="es-CL" sz="1400" dirty="0" smtClean="0"/>
              <a:t>entre </a:t>
            </a:r>
            <a:r>
              <a:rPr lang="es-CL" sz="1400" dirty="0"/>
              <a:t>evaluación </a:t>
            </a:r>
            <a:r>
              <a:rPr lang="es-CL" sz="1400" dirty="0" smtClean="0"/>
              <a:t>y </a:t>
            </a:r>
            <a:r>
              <a:rPr lang="es-CL" sz="1400" dirty="0"/>
              <a:t>acciones de </a:t>
            </a:r>
            <a:r>
              <a:rPr lang="es-CL" sz="1400" dirty="0" smtClean="0"/>
              <a:t>mejoramiento.</a:t>
            </a:r>
            <a:endParaRPr lang="es-CL" sz="1400" dirty="0"/>
          </a:p>
          <a:p>
            <a:r>
              <a:rPr lang="es-CL" sz="1400" dirty="0" smtClean="0"/>
              <a:t>Autoridades </a:t>
            </a:r>
            <a:r>
              <a:rPr lang="es-CL" sz="1400" dirty="0"/>
              <a:t>de las </a:t>
            </a:r>
            <a:r>
              <a:rPr lang="es-CL" sz="1400" dirty="0" smtClean="0"/>
              <a:t>universidades </a:t>
            </a:r>
            <a:r>
              <a:rPr lang="es-CL" sz="1400" dirty="0"/>
              <a:t>perciben más claramente los </a:t>
            </a:r>
            <a:r>
              <a:rPr lang="es-CL" sz="1400" dirty="0" smtClean="0"/>
              <a:t>cambios. </a:t>
            </a:r>
            <a:r>
              <a:rPr lang="es-CL" sz="1400" dirty="0"/>
              <a:t>Se destacan ciertos cambios a nivel organizacional, como la creciente incorporación de técnicos y profesionales especialistas en la gestión de procesos, además de cierta institucionalización de la estructura de </a:t>
            </a:r>
            <a:r>
              <a:rPr lang="es-CL" sz="1400" dirty="0" smtClean="0"/>
              <a:t>soporte. </a:t>
            </a:r>
          </a:p>
          <a:p>
            <a:endParaRPr lang="es-CL" sz="1400" dirty="0" smtClean="0"/>
          </a:p>
          <a:p>
            <a:pPr marL="0" indent="0">
              <a:buNone/>
            </a:pPr>
            <a:r>
              <a:rPr lang="es-CL" sz="1400" dirty="0" smtClean="0"/>
              <a:t>3.2.4</a:t>
            </a:r>
            <a:r>
              <a:rPr lang="es-CL" sz="1400" dirty="0"/>
              <a:t>.	Gestión institucional de la docencia</a:t>
            </a:r>
            <a:endParaRPr lang="es-CL" sz="1400" b="1" dirty="0"/>
          </a:p>
          <a:p>
            <a:pPr marL="0" indent="0">
              <a:buNone/>
            </a:pPr>
            <a:r>
              <a:rPr lang="es-CL" sz="1400" dirty="0"/>
              <a:t> </a:t>
            </a:r>
          </a:p>
          <a:p>
            <a:r>
              <a:rPr lang="es-CL" sz="1400" dirty="0" smtClean="0"/>
              <a:t>Valor creciente de la </a:t>
            </a:r>
            <a:r>
              <a:rPr lang="es-CL" sz="1400" dirty="0"/>
              <a:t>docencia al interior de las </a:t>
            </a:r>
            <a:r>
              <a:rPr lang="es-CL" sz="1400" dirty="0" smtClean="0"/>
              <a:t>universidades. Países en los </a:t>
            </a:r>
            <a:r>
              <a:rPr lang="es-CL" sz="1400" dirty="0"/>
              <a:t>que se aprecia más el </a:t>
            </a:r>
            <a:r>
              <a:rPr lang="es-CL" sz="1400" dirty="0" smtClean="0"/>
              <a:t>impacto: </a:t>
            </a:r>
            <a:r>
              <a:rPr lang="es-CL" sz="1400" dirty="0"/>
              <a:t>Colombia, Chile y Costa </a:t>
            </a:r>
            <a:r>
              <a:rPr lang="es-CL" sz="1400" dirty="0" smtClean="0"/>
              <a:t>Rica.</a:t>
            </a:r>
            <a:endParaRPr lang="es-CL" sz="1400" dirty="0"/>
          </a:p>
          <a:p>
            <a:r>
              <a:rPr lang="es-CL" sz="1400" dirty="0"/>
              <a:t> </a:t>
            </a:r>
            <a:r>
              <a:rPr lang="es-CL" sz="1400" dirty="0" smtClean="0"/>
              <a:t>Asociación  </a:t>
            </a:r>
            <a:r>
              <a:rPr lang="es-CL" sz="1400" dirty="0"/>
              <a:t>entre AC y cambios en la gestión </a:t>
            </a:r>
            <a:r>
              <a:rPr lang="es-CL" sz="1400" dirty="0" smtClean="0"/>
              <a:t>curricular: mejor </a:t>
            </a:r>
            <a:r>
              <a:rPr lang="es-CL" sz="1400" dirty="0"/>
              <a:t>diseño (y más participativo), consideración de nuevas demandas, ajuste y actualización, etc. </a:t>
            </a:r>
          </a:p>
          <a:p>
            <a:r>
              <a:rPr lang="es-CL" sz="1400" dirty="0" smtClean="0"/>
              <a:t>Otros cambios:</a:t>
            </a:r>
            <a:endParaRPr lang="es-CL" sz="1400" dirty="0"/>
          </a:p>
          <a:p>
            <a:pPr lvl="1"/>
            <a:r>
              <a:rPr lang="es-CL" sz="900" dirty="0" smtClean="0"/>
              <a:t>Mecanismos de atención </a:t>
            </a:r>
            <a:r>
              <a:rPr lang="es-CL" sz="900" dirty="0"/>
              <a:t>a los estudiantes, </a:t>
            </a:r>
          </a:p>
          <a:p>
            <a:pPr lvl="1"/>
            <a:r>
              <a:rPr lang="es-CL" sz="900" dirty="0"/>
              <a:t>programación y </a:t>
            </a:r>
            <a:r>
              <a:rPr lang="es-CL" sz="900" dirty="0" smtClean="0"/>
              <a:t>coordinación pedagógica, </a:t>
            </a:r>
            <a:endParaRPr lang="es-CL" sz="900" dirty="0"/>
          </a:p>
          <a:p>
            <a:pPr lvl="1"/>
            <a:r>
              <a:rPr lang="es-CL" sz="900" dirty="0"/>
              <a:t>gestión de los recursos para la </a:t>
            </a:r>
            <a:r>
              <a:rPr lang="es-CL" sz="900" dirty="0" smtClean="0"/>
              <a:t>docencia.</a:t>
            </a:r>
            <a:endParaRPr lang="es-CL" sz="900" dirty="0"/>
          </a:p>
          <a:p>
            <a:pPr marL="0" indent="0">
              <a:buNone/>
            </a:pPr>
            <a:endParaRPr lang="es-CL" sz="1400" dirty="0"/>
          </a:p>
        </p:txBody>
      </p:sp>
      <p:pic>
        <p:nvPicPr>
          <p:cNvPr id="4" name="Picture 2" descr="https://cdn3.iconfinder.com/data/icons/wpzoom-developer-icon-set/500/69-5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091" y="-243408"/>
            <a:ext cx="1491380" cy="1491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6849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87689" y="555675"/>
            <a:ext cx="6131024" cy="562074"/>
          </a:xfrm>
        </p:spPr>
        <p:txBody>
          <a:bodyPr>
            <a:normAutofit fontScale="90000"/>
          </a:bodyPr>
          <a:lstStyle/>
          <a:p>
            <a:r>
              <a:rPr lang="es-CL" sz="3600" dirty="0" smtClean="0"/>
              <a:t>Zoom a la Gestión del cuerpo académico</a:t>
            </a:r>
            <a:endParaRPr lang="es-CL" sz="3600" dirty="0"/>
          </a:p>
        </p:txBody>
      </p:sp>
      <p:sp>
        <p:nvSpPr>
          <p:cNvPr id="3" name="2 Marcador de contenido"/>
          <p:cNvSpPr>
            <a:spLocks noGrp="1"/>
          </p:cNvSpPr>
          <p:nvPr>
            <p:ph idx="1"/>
          </p:nvPr>
        </p:nvSpPr>
        <p:spPr>
          <a:xfrm>
            <a:off x="539552" y="1340768"/>
            <a:ext cx="8229600" cy="3096344"/>
          </a:xfrm>
        </p:spPr>
        <p:txBody>
          <a:bodyPr>
            <a:noAutofit/>
          </a:bodyPr>
          <a:lstStyle/>
          <a:p>
            <a:pPr marL="0" indent="0">
              <a:buNone/>
            </a:pPr>
            <a:r>
              <a:rPr lang="es-CL" sz="1600" dirty="0"/>
              <a:t>3.2.5.	Gestión del cuerpo </a:t>
            </a:r>
            <a:r>
              <a:rPr lang="es-CL" sz="1600" dirty="0" smtClean="0"/>
              <a:t>docente/académico</a:t>
            </a:r>
            <a:endParaRPr lang="es-CL" sz="1600" dirty="0"/>
          </a:p>
          <a:p>
            <a:r>
              <a:rPr lang="es-CL" sz="1600" dirty="0" smtClean="0"/>
              <a:t>Importantes </a:t>
            </a:r>
            <a:r>
              <a:rPr lang="es-CL" sz="1600" dirty="0"/>
              <a:t>cambios en los criterios y prácticas de selección y </a:t>
            </a:r>
            <a:r>
              <a:rPr lang="es-CL" sz="1600" dirty="0" smtClean="0"/>
              <a:t>contratación: establecimiento </a:t>
            </a:r>
            <a:r>
              <a:rPr lang="es-CL" sz="1600" dirty="0"/>
              <a:t>de requisitos más exigentes (grado de doctor, en muchas universidades</a:t>
            </a:r>
            <a:r>
              <a:rPr lang="es-CL" sz="1600" dirty="0" smtClean="0"/>
              <a:t>), concursos </a:t>
            </a:r>
            <a:r>
              <a:rPr lang="es-CL" sz="1600" dirty="0"/>
              <a:t>y prácticas más </a:t>
            </a:r>
            <a:r>
              <a:rPr lang="es-CL" sz="1600" dirty="0" smtClean="0"/>
              <a:t>transparentes </a:t>
            </a:r>
            <a:r>
              <a:rPr lang="es-CL" sz="1600" dirty="0"/>
              <a:t>de contratación. </a:t>
            </a:r>
          </a:p>
          <a:p>
            <a:r>
              <a:rPr lang="es-CL" sz="1600" dirty="0" smtClean="0"/>
              <a:t>AC: creciente </a:t>
            </a:r>
            <a:r>
              <a:rPr lang="es-CL" sz="1600" dirty="0"/>
              <a:t>presión sobre el número y credenciales del cuerpo docente. Por lo general, las universidades han debido garantizar un mayor número y dedicación horaria de sus académicos y, al mismo tiempo, velar por su formación académica, profesional y pedagógica</a:t>
            </a:r>
            <a:r>
              <a:rPr lang="es-CL" sz="1600" dirty="0" smtClean="0"/>
              <a:t>.</a:t>
            </a:r>
            <a:r>
              <a:rPr lang="es-CL" sz="1600" dirty="0"/>
              <a:t> </a:t>
            </a:r>
          </a:p>
          <a:p>
            <a:r>
              <a:rPr lang="es-CL" sz="1600" dirty="0"/>
              <a:t>En Colombia, Costa Rica y, en menor medida, Chile, se aprecian cambios asociados a los criterios y estándares de evaluación de los sistemas de acreditación, en los que el número, calidad y gestión del cuerpo académico ocupa un lugar importante. </a:t>
            </a:r>
          </a:p>
          <a:p>
            <a:pPr marL="0" indent="0">
              <a:buNone/>
            </a:pPr>
            <a:endParaRPr lang="es-CL" sz="1600" dirty="0"/>
          </a:p>
        </p:txBody>
      </p:sp>
      <p:pic>
        <p:nvPicPr>
          <p:cNvPr id="4" name="Picture 2" descr="https://cdn3.iconfinder.com/data/icons/wpzoom-developer-icon-set/500/69-5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18" y="-39271"/>
            <a:ext cx="1639471" cy="1639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842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039438659"/>
              </p:ext>
            </p:extLst>
          </p:nvPr>
        </p:nvGraphicFramePr>
        <p:xfrm>
          <a:off x="457200" y="1805781"/>
          <a:ext cx="8229600" cy="2804160"/>
        </p:xfrm>
        <a:graphic>
          <a:graphicData uri="http://schemas.openxmlformats.org/drawingml/2006/table">
            <a:tbl>
              <a:tblPr firstRow="1" firstCol="1" bandRow="1">
                <a:tableStyleId>{5C22544A-7EE6-4342-B048-85BDC9FD1C3A}</a:tableStyleId>
              </a:tblPr>
              <a:tblGrid>
                <a:gridCol w="8229600"/>
              </a:tblGrid>
              <a:tr h="914400">
                <a:tc>
                  <a:txBody>
                    <a:bodyPr/>
                    <a:lstStyle/>
                    <a:p>
                      <a:pPr algn="ctr">
                        <a:lnSpc>
                          <a:spcPct val="115000"/>
                        </a:lnSpc>
                        <a:spcAft>
                          <a:spcPts val="0"/>
                        </a:spcAft>
                      </a:pPr>
                      <a:r>
                        <a:rPr lang="es-CL" sz="3200" kern="1600" dirty="0">
                          <a:effectLst/>
                        </a:rPr>
                        <a:t>Impactos del aseguramiento externo de la calidad de la educación superior en Ibero América: </a:t>
                      </a:r>
                      <a:endParaRPr lang="es-CL" sz="2000" dirty="0">
                        <a:effectLst/>
                        <a:latin typeface="Calibri"/>
                        <a:ea typeface="Times New Roman"/>
                        <a:cs typeface="Times New Roman"/>
                      </a:endParaRPr>
                    </a:p>
                  </a:txBody>
                  <a:tcPr marL="68580" marR="68580" marT="0" marB="0" anchor="ctr"/>
                </a:tc>
              </a:tr>
              <a:tr h="457200">
                <a:tc>
                  <a:txBody>
                    <a:bodyPr/>
                    <a:lstStyle/>
                    <a:p>
                      <a:pPr algn="ctr">
                        <a:lnSpc>
                          <a:spcPct val="115000"/>
                        </a:lnSpc>
                        <a:spcAft>
                          <a:spcPts val="0"/>
                        </a:spcAft>
                      </a:pPr>
                      <a:r>
                        <a:rPr lang="es-CL" sz="3200" kern="1600" dirty="0">
                          <a:effectLst/>
                        </a:rPr>
                        <a:t>Proyecto ‘Aseguramiento de la Calidad: Políticas Públicas y Gestión Universitaria’</a:t>
                      </a:r>
                      <a:endParaRPr lang="es-CL" sz="2000" dirty="0">
                        <a:effectLst/>
                        <a:latin typeface="Calibri"/>
                        <a:ea typeface="Times New Roman"/>
                        <a:cs typeface="Times New Roman"/>
                      </a:endParaRPr>
                    </a:p>
                  </a:txBody>
                  <a:tcPr marL="68580" marR="68580" marT="0" marB="0" anchor="ctr"/>
                </a:tc>
              </a:tr>
            </a:tbl>
          </a:graphicData>
        </a:graphic>
      </p:graphicFrame>
      <p:pic>
        <p:nvPicPr>
          <p:cNvPr id="1026" name="Picture 2" descr="http://www.ub.edu/web/ub/galeries/imatges/noticies/2012/03/CIN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895850"/>
            <a:ext cx="196215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766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620688"/>
            <a:ext cx="8229600" cy="778098"/>
          </a:xfrm>
        </p:spPr>
        <p:txBody>
          <a:bodyPr>
            <a:noAutofit/>
          </a:bodyPr>
          <a:lstStyle/>
          <a:p>
            <a:r>
              <a:rPr lang="es-CL" sz="2800" b="1" dirty="0"/>
              <a:t>Dimensión Micro: Proceso de  Enseñanza Aprendizaje</a:t>
            </a:r>
            <a:r>
              <a:rPr lang="es-CL" sz="3200" b="1" dirty="0"/>
              <a:t/>
            </a:r>
            <a:br>
              <a:rPr lang="es-CL" sz="3200" b="1" dirty="0"/>
            </a:br>
            <a:endParaRPr lang="es-CL" sz="2800" dirty="0"/>
          </a:p>
        </p:txBody>
      </p:sp>
      <p:sp>
        <p:nvSpPr>
          <p:cNvPr id="3" name="2 Marcador de contenido"/>
          <p:cNvSpPr>
            <a:spLocks noGrp="1"/>
          </p:cNvSpPr>
          <p:nvPr>
            <p:ph idx="1"/>
          </p:nvPr>
        </p:nvSpPr>
        <p:spPr>
          <a:xfrm>
            <a:off x="323528" y="1398786"/>
            <a:ext cx="8229600" cy="5054550"/>
          </a:xfrm>
        </p:spPr>
        <p:txBody>
          <a:bodyPr>
            <a:noAutofit/>
          </a:bodyPr>
          <a:lstStyle/>
          <a:p>
            <a:pPr lvl="0"/>
            <a:r>
              <a:rPr lang="en-US" sz="1600" dirty="0" err="1" smtClean="0"/>
              <a:t>Docencia</a:t>
            </a:r>
            <a:r>
              <a:rPr lang="en-US" sz="1600" dirty="0" smtClean="0"/>
              <a:t>: </a:t>
            </a:r>
            <a:r>
              <a:rPr lang="en-US" sz="1600" dirty="0" err="1"/>
              <a:t>percepción</a:t>
            </a:r>
            <a:r>
              <a:rPr lang="en-US" sz="1600" dirty="0"/>
              <a:t> </a:t>
            </a:r>
            <a:r>
              <a:rPr lang="en-US" sz="1600" dirty="0" err="1"/>
              <a:t>positiva</a:t>
            </a:r>
            <a:r>
              <a:rPr lang="en-US" sz="1600" dirty="0"/>
              <a:t> y </a:t>
            </a:r>
            <a:r>
              <a:rPr lang="en-US" sz="1600" dirty="0" err="1"/>
              <a:t>generalizada</a:t>
            </a:r>
            <a:r>
              <a:rPr lang="en-US" sz="1600" dirty="0"/>
              <a:t> de </a:t>
            </a:r>
            <a:r>
              <a:rPr lang="en-US" sz="1600" dirty="0" err="1" smtClean="0"/>
              <a:t>que</a:t>
            </a:r>
            <a:r>
              <a:rPr lang="en-US" sz="1600" dirty="0" smtClean="0"/>
              <a:t> </a:t>
            </a:r>
            <a:r>
              <a:rPr lang="en-US" sz="1600" dirty="0"/>
              <a:t>el AC ha </a:t>
            </a:r>
            <a:r>
              <a:rPr lang="en-US" sz="1600" dirty="0" err="1"/>
              <a:t>incidido</a:t>
            </a:r>
            <a:r>
              <a:rPr lang="en-US" sz="1600" dirty="0"/>
              <a:t> </a:t>
            </a:r>
            <a:r>
              <a:rPr lang="en-US" sz="1600" dirty="0" err="1"/>
              <a:t>en</a:t>
            </a:r>
            <a:r>
              <a:rPr lang="en-US" sz="1600" dirty="0"/>
              <a:t>:</a:t>
            </a:r>
            <a:endParaRPr lang="es-CL" sz="2000" dirty="0"/>
          </a:p>
          <a:p>
            <a:pPr lvl="2"/>
            <a:r>
              <a:rPr lang="es-CL" sz="1400" dirty="0"/>
              <a:t>las actualizaciones de currículos y perfiles de egreso, </a:t>
            </a:r>
            <a:endParaRPr lang="es-CL" sz="1600" dirty="0"/>
          </a:p>
          <a:p>
            <a:pPr lvl="2"/>
            <a:r>
              <a:rPr lang="es-CL" sz="1400" dirty="0"/>
              <a:t>la consideración de información relativa a logros y seguimiento estudiantil,</a:t>
            </a:r>
            <a:endParaRPr lang="es-CL" sz="1600" dirty="0"/>
          </a:p>
          <a:p>
            <a:pPr lvl="2"/>
            <a:r>
              <a:rPr lang="es-CL" sz="1400" dirty="0"/>
              <a:t>la incorporación de nuevas estrategias, metodologías y prácticas de enseñanza. </a:t>
            </a:r>
            <a:endParaRPr lang="es-CL" sz="1600" dirty="0"/>
          </a:p>
          <a:p>
            <a:endParaRPr lang="es-CL" sz="1600" dirty="0" smtClean="0"/>
          </a:p>
          <a:p>
            <a:r>
              <a:rPr lang="es-CL" sz="1600" dirty="0" smtClean="0"/>
              <a:t>Aún </a:t>
            </a:r>
            <a:r>
              <a:rPr lang="es-CL" sz="1600" dirty="0"/>
              <a:t>hay pocas </a:t>
            </a:r>
            <a:r>
              <a:rPr lang="es-CL" sz="1600" dirty="0" smtClean="0"/>
              <a:t>evidencias de </a:t>
            </a:r>
            <a:r>
              <a:rPr lang="es-CL" sz="1600" dirty="0"/>
              <a:t>los resultados </a:t>
            </a:r>
            <a:r>
              <a:rPr lang="es-CL" sz="1600" dirty="0" smtClean="0"/>
              <a:t>obtenidos. </a:t>
            </a:r>
            <a:endParaRPr lang="es-CL" sz="2000" dirty="0"/>
          </a:p>
          <a:p>
            <a:pPr lvl="0"/>
            <a:r>
              <a:rPr lang="en-US" sz="1600" dirty="0" err="1" smtClean="0"/>
              <a:t>Perfiles</a:t>
            </a:r>
            <a:r>
              <a:rPr lang="en-US" sz="1600" dirty="0" smtClean="0"/>
              <a:t> </a:t>
            </a:r>
            <a:r>
              <a:rPr lang="en-US" sz="1600" dirty="0"/>
              <a:t>de </a:t>
            </a:r>
            <a:r>
              <a:rPr lang="en-US" sz="1600" dirty="0" err="1"/>
              <a:t>egreso</a:t>
            </a:r>
            <a:r>
              <a:rPr lang="en-US" sz="1600" dirty="0"/>
              <a:t>, </a:t>
            </a:r>
            <a:r>
              <a:rPr lang="en-US" sz="1600" dirty="0" err="1" smtClean="0"/>
              <a:t>currículos</a:t>
            </a:r>
            <a:r>
              <a:rPr lang="en-US" sz="1600" dirty="0" smtClean="0"/>
              <a:t> </a:t>
            </a:r>
            <a:r>
              <a:rPr lang="en-US" sz="1600" dirty="0" err="1"/>
              <a:t>por</a:t>
            </a:r>
            <a:r>
              <a:rPr lang="en-US" sz="1600" dirty="0"/>
              <a:t> </a:t>
            </a:r>
            <a:r>
              <a:rPr lang="en-US" sz="1600" dirty="0" err="1"/>
              <a:t>competencias</a:t>
            </a:r>
            <a:r>
              <a:rPr lang="en-US" sz="1600" dirty="0"/>
              <a:t>, </a:t>
            </a:r>
            <a:r>
              <a:rPr lang="en-US" sz="1600" dirty="0" err="1" smtClean="0"/>
              <a:t>seguimiento</a:t>
            </a:r>
            <a:r>
              <a:rPr lang="en-US" sz="1600" dirty="0" smtClean="0"/>
              <a:t> </a:t>
            </a:r>
            <a:r>
              <a:rPr lang="en-US" sz="1600" dirty="0"/>
              <a:t>y </a:t>
            </a:r>
            <a:r>
              <a:rPr lang="en-US" sz="1600" dirty="0" err="1"/>
              <a:t>logro</a:t>
            </a:r>
            <a:r>
              <a:rPr lang="en-US" sz="1600" dirty="0"/>
              <a:t> de los </a:t>
            </a:r>
            <a:r>
              <a:rPr lang="en-US" sz="1600" dirty="0" err="1"/>
              <a:t>estudiantes</a:t>
            </a:r>
            <a:r>
              <a:rPr lang="en-US" sz="1600" dirty="0"/>
              <a:t> </a:t>
            </a:r>
            <a:r>
              <a:rPr lang="en-US" sz="1600" dirty="0" smtClean="0"/>
              <a:t>e </a:t>
            </a:r>
            <a:r>
              <a:rPr lang="en-US" sz="1600" dirty="0" err="1"/>
              <a:t>innovaciones</a:t>
            </a:r>
            <a:r>
              <a:rPr lang="en-US" sz="1600" dirty="0"/>
              <a:t> </a:t>
            </a:r>
            <a:r>
              <a:rPr lang="en-US" sz="1600" dirty="0" err="1" smtClean="0"/>
              <a:t>curriculares</a:t>
            </a:r>
            <a:r>
              <a:rPr lang="en-US" sz="1600" dirty="0" smtClean="0"/>
              <a:t> </a:t>
            </a:r>
            <a:r>
              <a:rPr lang="en-US" sz="1600" dirty="0" err="1" smtClean="0"/>
              <a:t>merecen</a:t>
            </a:r>
            <a:r>
              <a:rPr lang="en-US" sz="1600" dirty="0" smtClean="0"/>
              <a:t> </a:t>
            </a:r>
            <a:r>
              <a:rPr lang="en-US" sz="1600" dirty="0" err="1" smtClean="0"/>
              <a:t>una</a:t>
            </a:r>
            <a:r>
              <a:rPr lang="en-US" sz="1600" dirty="0" smtClean="0"/>
              <a:t> </a:t>
            </a:r>
            <a:r>
              <a:rPr lang="en-US" sz="1600" dirty="0" err="1"/>
              <a:t>evaluación</a:t>
            </a:r>
            <a:r>
              <a:rPr lang="en-US" sz="1600" dirty="0"/>
              <a:t> </a:t>
            </a:r>
            <a:r>
              <a:rPr lang="en-US" sz="1600" dirty="0" err="1" smtClean="0"/>
              <a:t>sustantiva</a:t>
            </a:r>
            <a:r>
              <a:rPr lang="en-US" sz="1600" dirty="0" smtClean="0"/>
              <a:t>. </a:t>
            </a:r>
            <a:r>
              <a:rPr lang="en-US" sz="1600" dirty="0" err="1" smtClean="0"/>
              <a:t>Repetición</a:t>
            </a:r>
            <a:r>
              <a:rPr lang="en-US" sz="1600" dirty="0" smtClean="0"/>
              <a:t> </a:t>
            </a:r>
            <a:r>
              <a:rPr lang="en-US" sz="1600" dirty="0" err="1"/>
              <a:t>mecánica</a:t>
            </a:r>
            <a:r>
              <a:rPr lang="en-US" sz="1600" dirty="0"/>
              <a:t> de </a:t>
            </a:r>
            <a:r>
              <a:rPr lang="en-US" sz="1600" dirty="0" err="1" smtClean="0"/>
              <a:t>procedimientos</a:t>
            </a:r>
            <a:r>
              <a:rPr lang="en-US" sz="1600" dirty="0" smtClean="0"/>
              <a:t>.</a:t>
            </a:r>
            <a:endParaRPr lang="es-CL" sz="2000" dirty="0"/>
          </a:p>
          <a:p>
            <a:pPr lvl="0"/>
            <a:r>
              <a:rPr lang="en-US" sz="1600" dirty="0" err="1" smtClean="0"/>
              <a:t>Influencia</a:t>
            </a:r>
            <a:r>
              <a:rPr lang="en-US" sz="1600" dirty="0" smtClean="0"/>
              <a:t> </a:t>
            </a:r>
            <a:r>
              <a:rPr lang="en-US" sz="1600" dirty="0" err="1" smtClean="0"/>
              <a:t>directa</a:t>
            </a:r>
            <a:r>
              <a:rPr lang="en-US" sz="1600" dirty="0" smtClean="0"/>
              <a:t> del AC </a:t>
            </a:r>
            <a:r>
              <a:rPr lang="en-US" sz="1600" dirty="0" err="1" smtClean="0"/>
              <a:t>en</a:t>
            </a:r>
            <a:r>
              <a:rPr lang="en-US" sz="1600" dirty="0" smtClean="0"/>
              <a:t> </a:t>
            </a:r>
            <a:r>
              <a:rPr lang="en-US" sz="1600" dirty="0" err="1" smtClean="0"/>
              <a:t>cuestiones</a:t>
            </a:r>
            <a:r>
              <a:rPr lang="en-US" sz="1600" dirty="0" smtClean="0"/>
              <a:t> </a:t>
            </a:r>
            <a:r>
              <a:rPr lang="en-US" sz="1600" dirty="0" err="1" smtClean="0"/>
              <a:t>básicas</a:t>
            </a:r>
            <a:r>
              <a:rPr lang="en-US" sz="1600" dirty="0" smtClean="0"/>
              <a:t>: </a:t>
            </a:r>
            <a:r>
              <a:rPr lang="en-US" sz="1600" dirty="0" err="1" smtClean="0"/>
              <a:t>adquisición</a:t>
            </a:r>
            <a:r>
              <a:rPr lang="en-US" sz="1600" dirty="0" smtClean="0"/>
              <a:t> </a:t>
            </a:r>
            <a:r>
              <a:rPr lang="en-US" sz="1600" dirty="0"/>
              <a:t>de  </a:t>
            </a:r>
            <a:r>
              <a:rPr lang="en-US" sz="1600" dirty="0" err="1"/>
              <a:t>bibliografía</a:t>
            </a:r>
            <a:r>
              <a:rPr lang="en-US" sz="1600" dirty="0"/>
              <a:t> de los </a:t>
            </a:r>
            <a:r>
              <a:rPr lang="en-US" sz="1600" dirty="0" err="1"/>
              <a:t>cursos</a:t>
            </a:r>
            <a:r>
              <a:rPr lang="en-US" sz="1600" dirty="0"/>
              <a:t> y de </a:t>
            </a:r>
            <a:r>
              <a:rPr lang="en-US" sz="1600" dirty="0" err="1"/>
              <a:t>materiales</a:t>
            </a:r>
            <a:r>
              <a:rPr lang="en-US" sz="1600" dirty="0"/>
              <a:t> </a:t>
            </a:r>
            <a:r>
              <a:rPr lang="en-US" sz="1600" dirty="0" err="1"/>
              <a:t>necesarios</a:t>
            </a:r>
            <a:r>
              <a:rPr lang="en-US" sz="1600" dirty="0"/>
              <a:t> para </a:t>
            </a:r>
            <a:r>
              <a:rPr lang="en-US" sz="1600" dirty="0" err="1"/>
              <a:t>impartir</a:t>
            </a:r>
            <a:r>
              <a:rPr lang="en-US" sz="1600" dirty="0"/>
              <a:t> </a:t>
            </a:r>
            <a:r>
              <a:rPr lang="en-US" sz="1600" dirty="0" err="1" smtClean="0"/>
              <a:t>docencia</a:t>
            </a:r>
            <a:r>
              <a:rPr lang="en-US" sz="1600" dirty="0" smtClean="0"/>
              <a:t>.</a:t>
            </a:r>
          </a:p>
          <a:p>
            <a:pPr lvl="0"/>
            <a:r>
              <a:rPr lang="en-US" sz="1600" dirty="0" err="1" smtClean="0"/>
              <a:t>Influencia</a:t>
            </a:r>
            <a:r>
              <a:rPr lang="en-US" sz="1600" dirty="0" smtClean="0"/>
              <a:t> no </a:t>
            </a:r>
            <a:r>
              <a:rPr lang="en-US" sz="1600" dirty="0" err="1" smtClean="0"/>
              <a:t>directa</a:t>
            </a:r>
            <a:r>
              <a:rPr lang="en-US" sz="1600" dirty="0" smtClean="0"/>
              <a:t>: </a:t>
            </a:r>
            <a:r>
              <a:rPr lang="en-US" sz="1600" dirty="0" err="1" smtClean="0"/>
              <a:t>innovaciones</a:t>
            </a:r>
            <a:r>
              <a:rPr lang="en-US" sz="1600" dirty="0" smtClean="0"/>
              <a:t> </a:t>
            </a:r>
            <a:r>
              <a:rPr lang="en-US" sz="1600" dirty="0" err="1" smtClean="0"/>
              <a:t>asociadas</a:t>
            </a:r>
            <a:r>
              <a:rPr lang="en-US" sz="1600" dirty="0" smtClean="0"/>
              <a:t> a </a:t>
            </a:r>
            <a:r>
              <a:rPr lang="en-US" sz="1600" dirty="0"/>
              <a:t>TICs </a:t>
            </a:r>
            <a:r>
              <a:rPr lang="en-US" sz="1600" dirty="0" smtClean="0"/>
              <a:t>para  </a:t>
            </a:r>
            <a:r>
              <a:rPr lang="en-US" sz="1600" dirty="0"/>
              <a:t>la </a:t>
            </a:r>
            <a:r>
              <a:rPr lang="en-US" sz="1600" dirty="0" err="1"/>
              <a:t>docencia</a:t>
            </a:r>
            <a:r>
              <a:rPr lang="en-US" sz="1600" dirty="0"/>
              <a:t>, </a:t>
            </a:r>
            <a:r>
              <a:rPr lang="en-US" sz="1600" dirty="0" err="1"/>
              <a:t>desarrollo</a:t>
            </a:r>
            <a:r>
              <a:rPr lang="en-US" sz="1600" dirty="0"/>
              <a:t> de </a:t>
            </a:r>
            <a:r>
              <a:rPr lang="en-US" sz="1600" dirty="0" err="1"/>
              <a:t>competencias</a:t>
            </a:r>
            <a:r>
              <a:rPr lang="en-US" sz="1600" dirty="0"/>
              <a:t>, </a:t>
            </a:r>
            <a:r>
              <a:rPr lang="en-US" sz="1600" dirty="0" err="1"/>
              <a:t>nuevas</a:t>
            </a:r>
            <a:r>
              <a:rPr lang="en-US" sz="1600" dirty="0"/>
              <a:t> </a:t>
            </a:r>
            <a:r>
              <a:rPr lang="en-US" sz="1600" dirty="0" err="1"/>
              <a:t>metodologías</a:t>
            </a:r>
            <a:r>
              <a:rPr lang="en-US" sz="1600" dirty="0"/>
              <a:t> de </a:t>
            </a:r>
            <a:r>
              <a:rPr lang="en-US" sz="1600" dirty="0" err="1"/>
              <a:t>enseñanza</a:t>
            </a:r>
            <a:r>
              <a:rPr lang="en-US" sz="1600" dirty="0"/>
              <a:t> y </a:t>
            </a:r>
            <a:r>
              <a:rPr lang="en-US" sz="1600" dirty="0" err="1"/>
              <a:t>evaluación</a:t>
            </a:r>
            <a:r>
              <a:rPr lang="en-US" sz="1600" dirty="0"/>
              <a:t>, </a:t>
            </a:r>
            <a:r>
              <a:rPr lang="en-US" sz="1600" dirty="0" err="1"/>
              <a:t>desarrollo</a:t>
            </a:r>
            <a:r>
              <a:rPr lang="en-US" sz="1600" dirty="0"/>
              <a:t> de </a:t>
            </a:r>
            <a:r>
              <a:rPr lang="en-US" sz="1600" dirty="0" err="1"/>
              <a:t>buenas</a:t>
            </a:r>
            <a:r>
              <a:rPr lang="en-US" sz="1600" dirty="0"/>
              <a:t> </a:t>
            </a:r>
            <a:r>
              <a:rPr lang="en-US" sz="1600" dirty="0" err="1"/>
              <a:t>prácticas</a:t>
            </a:r>
            <a:r>
              <a:rPr lang="en-US" sz="1600" dirty="0"/>
              <a:t>, entre </a:t>
            </a:r>
            <a:r>
              <a:rPr lang="en-US" sz="1600" dirty="0" err="1" smtClean="0"/>
              <a:t>otros</a:t>
            </a:r>
            <a:r>
              <a:rPr lang="en-US" sz="1600" dirty="0" smtClean="0"/>
              <a:t>. </a:t>
            </a:r>
          </a:p>
          <a:p>
            <a:r>
              <a:rPr lang="es-CL" sz="1600" dirty="0" smtClean="0"/>
              <a:t>Influencia </a:t>
            </a:r>
            <a:r>
              <a:rPr lang="es-CL" sz="1600" dirty="0"/>
              <a:t>prescriptiva de la acreditación para con los cambios curriculares. Los procesos de acreditación mueven o aceleran las modificaciones al currículo y a los perfiles de egreso; incluso la explicitación de éstos. </a:t>
            </a:r>
          </a:p>
          <a:p>
            <a:r>
              <a:rPr lang="es-CL" sz="1600" dirty="0"/>
              <a:t>Crítica a los procesos de AC: para acreditarse, es preciso adaptar el currículo a lo que dicen los criterios.</a:t>
            </a:r>
          </a:p>
          <a:p>
            <a:pPr lvl="0"/>
            <a:endParaRPr lang="es-CL" sz="2000" dirty="0"/>
          </a:p>
        </p:txBody>
      </p:sp>
    </p:spTree>
    <p:extLst>
      <p:ext uri="{BB962C8B-B14F-4D97-AF65-F5344CB8AC3E}">
        <p14:creationId xmlns:p14="http://schemas.microsoft.com/office/powerpoint/2010/main" val="4037505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427001"/>
            <a:ext cx="6048672" cy="820972"/>
          </a:xfrm>
        </p:spPr>
        <p:txBody>
          <a:bodyPr>
            <a:normAutofit fontScale="90000"/>
          </a:bodyPr>
          <a:lstStyle/>
          <a:p>
            <a:r>
              <a:rPr lang="es-CL" dirty="0" smtClean="0"/>
              <a:t>Zoom a la actualización curricular</a:t>
            </a:r>
            <a:endParaRPr lang="es-CL" dirty="0"/>
          </a:p>
        </p:txBody>
      </p:sp>
      <p:sp>
        <p:nvSpPr>
          <p:cNvPr id="3" name="2 Marcador de contenido"/>
          <p:cNvSpPr>
            <a:spLocks noGrp="1"/>
          </p:cNvSpPr>
          <p:nvPr>
            <p:ph idx="1"/>
          </p:nvPr>
        </p:nvSpPr>
        <p:spPr>
          <a:xfrm>
            <a:off x="457200" y="1600200"/>
            <a:ext cx="8229600" cy="5789240"/>
          </a:xfrm>
        </p:spPr>
        <p:txBody>
          <a:bodyPr>
            <a:noAutofit/>
          </a:bodyPr>
          <a:lstStyle/>
          <a:p>
            <a:pPr marL="0" indent="0">
              <a:buNone/>
            </a:pPr>
            <a:r>
              <a:rPr lang="es-CL" sz="1400" dirty="0"/>
              <a:t>3.3.1.	Perfiles de egreso, planes de estudio y currículo</a:t>
            </a:r>
            <a:endParaRPr lang="es-CL" sz="1400" b="1" dirty="0"/>
          </a:p>
          <a:p>
            <a:pPr marL="0" indent="0">
              <a:buNone/>
            </a:pPr>
            <a:endParaRPr lang="es-CL" sz="1400" dirty="0"/>
          </a:p>
          <a:p>
            <a:r>
              <a:rPr lang="es-CL" sz="1400" dirty="0"/>
              <a:t>En todos los países, los distintos actores indican que las IES han llevado a cabo procesos de ajuste y actualización </a:t>
            </a:r>
            <a:r>
              <a:rPr lang="es-CL" sz="1400" dirty="0" smtClean="0"/>
              <a:t>curricular, con el objetivo de responder a las necesidades del ‘</a:t>
            </a:r>
            <a:r>
              <a:rPr lang="es-CL" sz="1400" dirty="0"/>
              <a:t>mercado’ (aunque no es claro el proceso de identificación de éstas), </a:t>
            </a:r>
            <a:r>
              <a:rPr lang="es-CL" sz="1400" dirty="0" smtClean="0"/>
              <a:t>actualización y formalización </a:t>
            </a:r>
            <a:r>
              <a:rPr lang="es-CL" sz="1400" dirty="0"/>
              <a:t>de los perfiles de egreso. </a:t>
            </a:r>
            <a:r>
              <a:rPr lang="es-CL" sz="1400" dirty="0" smtClean="0"/>
              <a:t>En Colombia </a:t>
            </a:r>
            <a:r>
              <a:rPr lang="es-CL" sz="1400" dirty="0"/>
              <a:t>y </a:t>
            </a:r>
            <a:r>
              <a:rPr lang="es-CL" sz="1400" dirty="0" smtClean="0"/>
              <a:t>Chile </a:t>
            </a:r>
            <a:r>
              <a:rPr lang="es-CL" sz="1400" dirty="0"/>
              <a:t>se indica que son las fuerzas del mercado las que más presionan por cambios y ajustes a los planes y programas, y su vinculación con el mercado laboral</a:t>
            </a:r>
            <a:r>
              <a:rPr lang="es-CL" sz="1400" dirty="0" smtClean="0"/>
              <a:t>.</a:t>
            </a:r>
            <a:endParaRPr lang="es-CL" sz="1400" dirty="0"/>
          </a:p>
          <a:p>
            <a:r>
              <a:rPr lang="es-CL" sz="1400" dirty="0" smtClean="0"/>
              <a:t>Mayor incidencia de egresados que de empleadores.</a:t>
            </a:r>
            <a:endParaRPr lang="es-CL" sz="1400" dirty="0"/>
          </a:p>
          <a:p>
            <a:r>
              <a:rPr lang="es-CL" sz="1400" dirty="0" smtClean="0"/>
              <a:t>Los </a:t>
            </a:r>
            <a:r>
              <a:rPr lang="es-CL" sz="1400" dirty="0"/>
              <a:t>cambios en los perfiles de egreso </a:t>
            </a:r>
            <a:r>
              <a:rPr lang="es-CL" sz="1400" dirty="0" smtClean="0"/>
              <a:t>aparecen </a:t>
            </a:r>
            <a:r>
              <a:rPr lang="es-CL" sz="1400" dirty="0"/>
              <a:t>con fuerza en </a:t>
            </a:r>
            <a:r>
              <a:rPr lang="es-CL" sz="1400" dirty="0" smtClean="0"/>
              <a:t>Colombia</a:t>
            </a:r>
            <a:r>
              <a:rPr lang="es-CL" sz="1400" dirty="0"/>
              <a:t>, Costa Rica y </a:t>
            </a:r>
            <a:r>
              <a:rPr lang="es-CL" sz="1400" dirty="0" smtClean="0"/>
              <a:t>Chile</a:t>
            </a:r>
            <a:endParaRPr lang="es-CL" sz="1400" dirty="0"/>
          </a:p>
          <a:p>
            <a:r>
              <a:rPr lang="es-CL" sz="1400" dirty="0" smtClean="0"/>
              <a:t>Causa </a:t>
            </a:r>
            <a:r>
              <a:rPr lang="es-CL" sz="1400" dirty="0"/>
              <a:t>que determina el desarrollo de estos procesos no es aislable </a:t>
            </a:r>
            <a:r>
              <a:rPr lang="es-CL" sz="1400" dirty="0" smtClean="0"/>
              <a:t>y </a:t>
            </a:r>
            <a:r>
              <a:rPr lang="es-CL" sz="1400" dirty="0"/>
              <a:t>autoridades cuya responsabilidad directa es la calidad de la </a:t>
            </a:r>
            <a:r>
              <a:rPr lang="es-CL" sz="1400" dirty="0" smtClean="0"/>
              <a:t>formación (jefes de carrera), </a:t>
            </a:r>
            <a:r>
              <a:rPr lang="es-CL" sz="1400" dirty="0"/>
              <a:t>matizan la incidencia del </a:t>
            </a:r>
            <a:r>
              <a:rPr lang="es-CL" sz="1400" dirty="0" smtClean="0"/>
              <a:t>AC. Asignan a los procesos </a:t>
            </a:r>
            <a:r>
              <a:rPr lang="es-CL" sz="1400" dirty="0"/>
              <a:t>de revisión y actualización </a:t>
            </a:r>
            <a:r>
              <a:rPr lang="es-CL" sz="1400" dirty="0" smtClean="0"/>
              <a:t>curricular un carácter </a:t>
            </a:r>
            <a:r>
              <a:rPr lang="es-CL" sz="1400" dirty="0"/>
              <a:t>permanente y no </a:t>
            </a:r>
            <a:r>
              <a:rPr lang="es-CL" sz="1400" dirty="0" smtClean="0"/>
              <a:t>cíclico como el AC</a:t>
            </a:r>
            <a:r>
              <a:rPr lang="es-CL" sz="1400" dirty="0"/>
              <a:t>. </a:t>
            </a:r>
            <a:r>
              <a:rPr lang="es-CL" sz="1400" dirty="0" smtClean="0"/>
              <a:t> Consideran estos </a:t>
            </a:r>
            <a:r>
              <a:rPr lang="es-CL" sz="1400" dirty="0"/>
              <a:t>cambios como una iniciativa directa de su propia gestión y de la </a:t>
            </a:r>
            <a:r>
              <a:rPr lang="es-CL" sz="1400" dirty="0" smtClean="0"/>
              <a:t>institución, parte </a:t>
            </a:r>
            <a:r>
              <a:rPr lang="es-CL" sz="1400" dirty="0"/>
              <a:t>de su compromiso con una cultura por la calidad y no necesariamente por motivación externa. </a:t>
            </a:r>
            <a:endParaRPr lang="es-CL" sz="1400" dirty="0" smtClean="0"/>
          </a:p>
          <a:p>
            <a:r>
              <a:rPr lang="es-CL" sz="1400" dirty="0" smtClean="0"/>
              <a:t>Docentes:  </a:t>
            </a:r>
            <a:r>
              <a:rPr lang="es-CL" sz="1400" dirty="0"/>
              <a:t>vinculan los cambios curriculares al desarrollo de procesos de auto </a:t>
            </a:r>
            <a:r>
              <a:rPr lang="es-CL" sz="1400" dirty="0" smtClean="0"/>
              <a:t>evaluación; a las </a:t>
            </a:r>
            <a:r>
              <a:rPr lang="es-CL" sz="1400" dirty="0"/>
              <a:t>exigencias de los criterios de evaluación o de las agencias, a veces una consecuencia de los planes de mejoramiento posteriores a la autoevaluación o incluso a la acreditación. </a:t>
            </a:r>
            <a:endParaRPr lang="es-CL" sz="1400" dirty="0" smtClean="0"/>
          </a:p>
          <a:p>
            <a:r>
              <a:rPr lang="es-CL" sz="1400" dirty="0" smtClean="0"/>
              <a:t>Para </a:t>
            </a:r>
            <a:r>
              <a:rPr lang="es-CL" sz="1400" dirty="0"/>
              <a:t>los estudiantes, el origen de los cambios es intrascendente. En general, perciben que se están haciendo ajustes </a:t>
            </a:r>
            <a:r>
              <a:rPr lang="es-CL" sz="1400" dirty="0" smtClean="0"/>
              <a:t>y </a:t>
            </a:r>
            <a:r>
              <a:rPr lang="es-CL" sz="1400" dirty="0"/>
              <a:t>que son </a:t>
            </a:r>
            <a:r>
              <a:rPr lang="es-CL" sz="1400" dirty="0" smtClean="0"/>
              <a:t>positivos</a:t>
            </a:r>
            <a:r>
              <a:rPr lang="es-CL" sz="1400" dirty="0"/>
              <a:t>.</a:t>
            </a:r>
          </a:p>
          <a:p>
            <a:r>
              <a:rPr lang="es-CL" sz="1400" dirty="0" smtClean="0"/>
              <a:t>Autoridades institucionales (especialmente Colombia </a:t>
            </a:r>
            <a:r>
              <a:rPr lang="es-CL" sz="1400" dirty="0"/>
              <a:t>y Costa </a:t>
            </a:r>
            <a:r>
              <a:rPr lang="es-CL" sz="1400" dirty="0" smtClean="0"/>
              <a:t>Rica) </a:t>
            </a:r>
            <a:r>
              <a:rPr lang="es-CL" sz="1400" dirty="0"/>
              <a:t>vinculan los cambios en el currículo al cambio del perfil del estudiante, a la urgencia de inserción rápida y exitosa en el mercado laboral, a la rapidez de reacción frente a la competencia y al uso de tecnologías.</a:t>
            </a:r>
          </a:p>
          <a:p>
            <a:r>
              <a:rPr lang="es-CL" sz="1400" dirty="0"/>
              <a:t> </a:t>
            </a:r>
          </a:p>
          <a:p>
            <a:r>
              <a:rPr lang="es-CL" sz="1400" dirty="0"/>
              <a:t> </a:t>
            </a:r>
          </a:p>
          <a:p>
            <a:r>
              <a:rPr lang="es-CL" sz="1400" dirty="0"/>
              <a:t> </a:t>
            </a:r>
          </a:p>
          <a:p>
            <a:r>
              <a:rPr lang="es-CL" sz="1400" dirty="0"/>
              <a:t> </a:t>
            </a:r>
          </a:p>
          <a:p>
            <a:r>
              <a:rPr lang="es-CL" sz="1400" dirty="0"/>
              <a:t> </a:t>
            </a:r>
          </a:p>
          <a:p>
            <a:r>
              <a:rPr lang="es-CL" sz="1400" dirty="0"/>
              <a:t>Es interesante apreciar cierta influencia prescriptiva de la acreditación para con los cambios curriculares, toda vez que se trata de un aspecto por el cual consultan todas las agencias nacionales y, cuando las hay, también las especializadas. De alguna manera, los procesos de acreditación mueven o aceleran las modificaciones al currículo y a los perfiles de egreso; incluso la explicitación de éstos. Hacen urgente una tarea importante, muchas veces postergada si no hay presión externa. Esta situación redunda también en una crítica a los procesos de AC y al hecho de que, para acreditarse, es preciso adaptar el currículo a lo que dicen los criterios; en este escenario, en países como México, incluso se critica el poco espacio para la diferenciación.</a:t>
            </a:r>
          </a:p>
        </p:txBody>
      </p:sp>
      <p:pic>
        <p:nvPicPr>
          <p:cNvPr id="5" name="Picture 2" descr="https://cdn3.iconfinder.com/data/icons/wpzoom-developer-icon-set/500/69-5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18" y="-39271"/>
            <a:ext cx="1639471" cy="1639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463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6169" y="274638"/>
            <a:ext cx="6304183" cy="778098"/>
          </a:xfrm>
        </p:spPr>
        <p:txBody>
          <a:bodyPr>
            <a:normAutofit fontScale="90000"/>
          </a:bodyPr>
          <a:lstStyle/>
          <a:p>
            <a:r>
              <a:rPr lang="es-CL" sz="3600" dirty="0" smtClean="0"/>
              <a:t>Zoom a la progresión curricular y logros de los estudiantes</a:t>
            </a:r>
            <a:endParaRPr lang="es-CL" sz="3600" dirty="0"/>
          </a:p>
        </p:txBody>
      </p:sp>
      <p:sp>
        <p:nvSpPr>
          <p:cNvPr id="3" name="2 Marcador de contenido"/>
          <p:cNvSpPr>
            <a:spLocks noGrp="1"/>
          </p:cNvSpPr>
          <p:nvPr>
            <p:ph idx="1"/>
          </p:nvPr>
        </p:nvSpPr>
        <p:spPr>
          <a:xfrm>
            <a:off x="395536" y="1052736"/>
            <a:ext cx="8229600" cy="4525963"/>
          </a:xfrm>
        </p:spPr>
        <p:txBody>
          <a:bodyPr>
            <a:noAutofit/>
          </a:bodyPr>
          <a:lstStyle/>
          <a:p>
            <a:pPr marL="0" indent="0">
              <a:buNone/>
            </a:pPr>
            <a:r>
              <a:rPr lang="es-CL" sz="1400" dirty="0"/>
              <a:t>3.3.2.	Análisis de información sobre progresión y </a:t>
            </a:r>
            <a:r>
              <a:rPr lang="es-CL" sz="1400" dirty="0" smtClean="0"/>
              <a:t>logros</a:t>
            </a:r>
            <a:endParaRPr lang="es-CL" sz="1400" dirty="0"/>
          </a:p>
          <a:p>
            <a:r>
              <a:rPr lang="es-CL" sz="1400" dirty="0"/>
              <a:t>En todos los países este es un aspecto </a:t>
            </a:r>
            <a:r>
              <a:rPr lang="es-CL" sz="1400" dirty="0" smtClean="0"/>
              <a:t>clave, una preocupación permanente para las facultades. </a:t>
            </a:r>
            <a:r>
              <a:rPr lang="es-CL" sz="1400" dirty="0"/>
              <a:t>Es un proceso complejo, en el que intervienen otros elementos. </a:t>
            </a:r>
          </a:p>
          <a:p>
            <a:r>
              <a:rPr lang="es-CL" sz="1400" dirty="0" smtClean="0"/>
              <a:t>Todos los países: el </a:t>
            </a:r>
            <a:r>
              <a:rPr lang="es-CL" sz="1400" dirty="0"/>
              <a:t>AC visibiliza la información sobre la progresión y rendimiento de los estudiantes y la coloca en un lugar de importancia.</a:t>
            </a:r>
          </a:p>
          <a:p>
            <a:r>
              <a:rPr lang="es-CL" sz="1400" dirty="0"/>
              <a:t> </a:t>
            </a:r>
            <a:r>
              <a:rPr lang="es-CL" sz="1400" dirty="0" smtClean="0"/>
              <a:t>Actores </a:t>
            </a:r>
            <a:r>
              <a:rPr lang="es-CL" sz="1400" dirty="0"/>
              <a:t>más directamente involucrados con la </a:t>
            </a:r>
            <a:r>
              <a:rPr lang="es-CL" sz="1400" dirty="0" smtClean="0"/>
              <a:t>docencia (jefes </a:t>
            </a:r>
            <a:r>
              <a:rPr lang="es-CL" sz="1400" dirty="0"/>
              <a:t>de carrera y </a:t>
            </a:r>
            <a:r>
              <a:rPr lang="es-CL" sz="1400" dirty="0" smtClean="0"/>
              <a:t>académicos): deserción </a:t>
            </a:r>
            <a:r>
              <a:rPr lang="es-CL" sz="1400" dirty="0"/>
              <a:t>es un proceso altamente complejo, </a:t>
            </a:r>
            <a:r>
              <a:rPr lang="es-CL" sz="1400" dirty="0" smtClean="0"/>
              <a:t>no </a:t>
            </a:r>
            <a:r>
              <a:rPr lang="es-CL" sz="1400" dirty="0"/>
              <a:t>es posible controlar todas las variables </a:t>
            </a:r>
            <a:r>
              <a:rPr lang="es-CL" sz="1400" dirty="0" smtClean="0"/>
              <a:t>intervinientes; debe </a:t>
            </a:r>
            <a:r>
              <a:rPr lang="es-CL" sz="1400" dirty="0"/>
              <a:t>abordarse a través de numerosas acciones de </a:t>
            </a:r>
            <a:r>
              <a:rPr lang="es-CL" sz="1400" dirty="0" smtClean="0"/>
              <a:t>mejoramiento</a:t>
            </a:r>
            <a:r>
              <a:rPr lang="es-CL" sz="1400" dirty="0"/>
              <a:t>:</a:t>
            </a:r>
            <a:endParaRPr lang="es-CL" sz="1400" dirty="0" smtClean="0"/>
          </a:p>
          <a:p>
            <a:pPr lvl="1"/>
            <a:r>
              <a:rPr lang="es-CL" sz="1000" dirty="0" smtClean="0"/>
              <a:t>aumento </a:t>
            </a:r>
            <a:r>
              <a:rPr lang="es-CL" sz="1000" dirty="0"/>
              <a:t>de los requisitos de ingreso,</a:t>
            </a:r>
          </a:p>
          <a:p>
            <a:pPr lvl="1"/>
            <a:r>
              <a:rPr lang="es-CL" sz="1000" dirty="0"/>
              <a:t>tutorías, </a:t>
            </a:r>
          </a:p>
          <a:p>
            <a:pPr lvl="1"/>
            <a:r>
              <a:rPr lang="es-CL" sz="1000" dirty="0"/>
              <a:t>flexibilidad curricular, </a:t>
            </a:r>
          </a:p>
          <a:p>
            <a:pPr lvl="1"/>
            <a:r>
              <a:rPr lang="es-CL" sz="1000" dirty="0"/>
              <a:t>dictación semestral de los cursos,</a:t>
            </a:r>
          </a:p>
          <a:p>
            <a:pPr lvl="1"/>
            <a:r>
              <a:rPr lang="es-CL" sz="1000" dirty="0"/>
              <a:t>disminución del tamaño de las secciones (cursos pequeños), </a:t>
            </a:r>
          </a:p>
          <a:p>
            <a:pPr lvl="1"/>
            <a:r>
              <a:rPr lang="es-CL" sz="1000" dirty="0"/>
              <a:t>orientación y asesoría psicológica a los alumnos, </a:t>
            </a:r>
          </a:p>
          <a:p>
            <a:pPr lvl="1"/>
            <a:r>
              <a:rPr lang="es-CL" sz="1000" dirty="0"/>
              <a:t>becas y apoyo socioeconómico, </a:t>
            </a:r>
          </a:p>
          <a:p>
            <a:pPr lvl="1"/>
            <a:r>
              <a:rPr lang="es-CL" sz="1000" dirty="0"/>
              <a:t>aumento de los recursos de apoyo y materiales didácticos, </a:t>
            </a:r>
          </a:p>
          <a:p>
            <a:pPr lvl="1"/>
            <a:r>
              <a:rPr lang="es-CL" sz="1000" dirty="0"/>
              <a:t>propedéuticos y cursos introductorios (contenidos y prácticas de estudio, por ejemplo), </a:t>
            </a:r>
          </a:p>
          <a:p>
            <a:pPr lvl="1"/>
            <a:r>
              <a:rPr lang="es-CL" sz="1000" dirty="0"/>
              <a:t>profesores especializados para ciertos tipos de estudios, </a:t>
            </a:r>
          </a:p>
          <a:p>
            <a:pPr lvl="1"/>
            <a:r>
              <a:rPr lang="es-CL" sz="1000" dirty="0"/>
              <a:t>seguimiento y monitoreo temprano, etc.</a:t>
            </a:r>
          </a:p>
          <a:p>
            <a:r>
              <a:rPr lang="es-CL" sz="1400" dirty="0" smtClean="0"/>
              <a:t>En Argentina </a:t>
            </a:r>
            <a:r>
              <a:rPr lang="es-CL" sz="1400" dirty="0"/>
              <a:t>y </a:t>
            </a:r>
            <a:r>
              <a:rPr lang="es-CL" sz="1400" dirty="0" smtClean="0"/>
              <a:t>Colombia: se </a:t>
            </a:r>
            <a:r>
              <a:rPr lang="es-CL" sz="1400" dirty="0"/>
              <a:t>han implementado acciones para mejorar los resultados de </a:t>
            </a:r>
            <a:r>
              <a:rPr lang="es-CL" sz="1400" dirty="0" smtClean="0"/>
              <a:t>aprendizaje, se </a:t>
            </a:r>
            <a:r>
              <a:rPr lang="es-CL" sz="1400" dirty="0"/>
              <a:t>reconoce </a:t>
            </a:r>
            <a:r>
              <a:rPr lang="es-CL" sz="1400" dirty="0" smtClean="0"/>
              <a:t>mejora </a:t>
            </a:r>
            <a:r>
              <a:rPr lang="es-CL" sz="1400" dirty="0"/>
              <a:t>en las metodologías de enseñanza, </a:t>
            </a:r>
            <a:r>
              <a:rPr lang="es-CL" sz="1400" dirty="0" smtClean="0"/>
              <a:t> pero se </a:t>
            </a:r>
            <a:r>
              <a:rPr lang="es-CL" sz="1400" dirty="0"/>
              <a:t>señala </a:t>
            </a:r>
            <a:r>
              <a:rPr lang="es-CL" sz="1400" dirty="0" smtClean="0"/>
              <a:t>la incidencia de la </a:t>
            </a:r>
            <a:r>
              <a:rPr lang="es-CL" sz="1400" dirty="0"/>
              <a:t>deficiente </a:t>
            </a:r>
            <a:r>
              <a:rPr lang="es-CL" sz="1400" dirty="0" smtClean="0"/>
              <a:t>formación </a:t>
            </a:r>
            <a:r>
              <a:rPr lang="es-CL" sz="1400" dirty="0"/>
              <a:t>secundaria, los problemas socioeconómicos y la apatía de los estudiantes, que generan en los docentes la sensación de estancamiento durante la última década.</a:t>
            </a:r>
          </a:p>
          <a:p>
            <a:r>
              <a:rPr lang="es-CL" sz="1400" dirty="0" smtClean="0"/>
              <a:t>El </a:t>
            </a:r>
            <a:r>
              <a:rPr lang="es-CL" sz="1400" dirty="0"/>
              <a:t>apoyo a los estudiantes con dificultades académicas es crítico en todos los países.  </a:t>
            </a:r>
          </a:p>
          <a:p>
            <a:r>
              <a:rPr lang="es-CL" sz="1400" dirty="0" smtClean="0"/>
              <a:t>El </a:t>
            </a:r>
            <a:r>
              <a:rPr lang="es-CL" sz="1400" dirty="0"/>
              <a:t>único sistema de información pública que se menciona es el SPADIES de Colombia (</a:t>
            </a:r>
            <a:r>
              <a:rPr lang="es-ES" sz="1400" dirty="0"/>
              <a:t>Sistema de Prevención y Análisis de la Deserción en las Instituciones de Educación Superior)</a:t>
            </a:r>
            <a:r>
              <a:rPr lang="es-CL" sz="1400" dirty="0"/>
              <a:t>, como facilitador del seguimiento de la deserción</a:t>
            </a:r>
            <a:r>
              <a:rPr lang="es-CL" sz="1400" dirty="0" smtClean="0"/>
              <a:t>.</a:t>
            </a:r>
            <a:endParaRPr lang="es-CL" sz="1400" dirty="0"/>
          </a:p>
        </p:txBody>
      </p:sp>
      <p:sp>
        <p:nvSpPr>
          <p:cNvPr id="4" name="3 Elipse"/>
          <p:cNvSpPr/>
          <p:nvPr/>
        </p:nvSpPr>
        <p:spPr>
          <a:xfrm>
            <a:off x="6143371" y="3212976"/>
            <a:ext cx="2088232"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Se desconoce impacto</a:t>
            </a:r>
            <a:endParaRPr lang="es-CL" dirty="0"/>
          </a:p>
        </p:txBody>
      </p:sp>
      <p:pic>
        <p:nvPicPr>
          <p:cNvPr id="5" name="Picture 2" descr="https://cdn3.iconfinder.com/data/icons/wpzoom-developer-icon-set/500/69-5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271"/>
            <a:ext cx="1436169" cy="1436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182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Autofit/>
          </a:bodyPr>
          <a:lstStyle/>
          <a:p>
            <a:pPr marL="0" indent="0">
              <a:buNone/>
            </a:pPr>
            <a:r>
              <a:rPr lang="es-CL" sz="1800" dirty="0"/>
              <a:t>3.3.3.	Evaluación de aprendizajes.</a:t>
            </a:r>
            <a:endParaRPr lang="es-CL" sz="1800" b="1" dirty="0"/>
          </a:p>
          <a:p>
            <a:pPr marL="0" indent="0">
              <a:buNone/>
            </a:pPr>
            <a:r>
              <a:rPr lang="es-CL" sz="1800" dirty="0"/>
              <a:t> </a:t>
            </a:r>
          </a:p>
          <a:p>
            <a:r>
              <a:rPr lang="es-CL" sz="1800" dirty="0" smtClean="0"/>
              <a:t>Evaluación </a:t>
            </a:r>
            <a:r>
              <a:rPr lang="es-CL" sz="1800" dirty="0"/>
              <a:t>de </a:t>
            </a:r>
            <a:r>
              <a:rPr lang="es-CL" sz="1800" dirty="0" smtClean="0"/>
              <a:t>aprendizajes: clave  </a:t>
            </a:r>
            <a:r>
              <a:rPr lang="es-CL" sz="1800" dirty="0"/>
              <a:t>desde el punto de vista del AC, </a:t>
            </a:r>
            <a:r>
              <a:rPr lang="es-CL" sz="1800" dirty="0" smtClean="0"/>
              <a:t>pero acciones institucionales sólo recientes. En </a:t>
            </a:r>
            <a:r>
              <a:rPr lang="es-CL" sz="1800" dirty="0"/>
              <a:t>general, responde a iniciativas de los propios docentes y  hay poca evidencia de su avance efectivo. </a:t>
            </a:r>
            <a:r>
              <a:rPr lang="es-CL" sz="1800" dirty="0" smtClean="0"/>
              <a:t> La única política institucional que se menciona son los exámenes </a:t>
            </a:r>
            <a:r>
              <a:rPr lang="es-CL" sz="1800" dirty="0"/>
              <a:t>nacionales (Saber Pro en  Colombia</a:t>
            </a:r>
            <a:r>
              <a:rPr lang="es-CL" sz="1800" dirty="0" smtClean="0"/>
              <a:t>).</a:t>
            </a:r>
            <a:endParaRPr lang="es-CL" sz="1800" dirty="0"/>
          </a:p>
          <a:p>
            <a:r>
              <a:rPr lang="es-CL" sz="1800" dirty="0" smtClean="0"/>
              <a:t>La </a:t>
            </a:r>
            <a:r>
              <a:rPr lang="es-CL" sz="1800" dirty="0"/>
              <a:t>percepción de vínculo entre los cambios percibidos y el AC es más clara en </a:t>
            </a:r>
            <a:r>
              <a:rPr lang="es-CL" sz="1800" dirty="0" smtClean="0"/>
              <a:t>Colombia</a:t>
            </a:r>
            <a:r>
              <a:rPr lang="es-CL" sz="1800" dirty="0"/>
              <a:t>, Costa Rica y </a:t>
            </a:r>
            <a:r>
              <a:rPr lang="es-CL" sz="1800" dirty="0" smtClean="0"/>
              <a:t>Chile.</a:t>
            </a:r>
            <a:endParaRPr lang="es-CL" sz="1800" dirty="0"/>
          </a:p>
        </p:txBody>
      </p:sp>
      <p:sp>
        <p:nvSpPr>
          <p:cNvPr id="4" name="1 Título"/>
          <p:cNvSpPr>
            <a:spLocks noGrp="1"/>
          </p:cNvSpPr>
          <p:nvPr>
            <p:ph type="title"/>
          </p:nvPr>
        </p:nvSpPr>
        <p:spPr>
          <a:xfrm>
            <a:off x="1763688" y="427001"/>
            <a:ext cx="6048672" cy="820972"/>
          </a:xfrm>
        </p:spPr>
        <p:txBody>
          <a:bodyPr>
            <a:normAutofit fontScale="90000"/>
          </a:bodyPr>
          <a:lstStyle/>
          <a:p>
            <a:r>
              <a:rPr lang="es-CL" sz="3600" dirty="0" smtClean="0"/>
              <a:t>Zoom a la evaluación de aprendizajes</a:t>
            </a:r>
            <a:endParaRPr lang="es-CL" sz="3600" dirty="0"/>
          </a:p>
        </p:txBody>
      </p:sp>
      <p:pic>
        <p:nvPicPr>
          <p:cNvPr id="5" name="Picture 2" descr="https://cdn3.iconfinder.com/data/icons/wpzoom-developer-icon-set/500/69-5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271"/>
            <a:ext cx="1436169" cy="1436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885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27001"/>
            <a:ext cx="7355160" cy="820972"/>
          </a:xfrm>
        </p:spPr>
        <p:txBody>
          <a:bodyPr>
            <a:noAutofit/>
          </a:bodyPr>
          <a:lstStyle/>
          <a:p>
            <a:r>
              <a:rPr lang="es-CL" sz="2800" dirty="0" smtClean="0"/>
              <a:t>Una evaluación del CNA…del 2009 acerca del Impacto de la Acreditación en la Calidad de los Programas</a:t>
            </a:r>
            <a:endParaRPr lang="es-CL" sz="2800" dirty="0"/>
          </a:p>
        </p:txBody>
      </p:sp>
      <p:sp>
        <p:nvSpPr>
          <p:cNvPr id="3" name="2 Marcador de contenido"/>
          <p:cNvSpPr>
            <a:spLocks noGrp="1"/>
          </p:cNvSpPr>
          <p:nvPr>
            <p:ph idx="1"/>
          </p:nvPr>
        </p:nvSpPr>
        <p:spPr/>
        <p:txBody>
          <a:bodyPr>
            <a:normAutofit/>
          </a:bodyPr>
          <a:lstStyle/>
          <a:p>
            <a:r>
              <a:rPr lang="es-CL" sz="2000" dirty="0" smtClean="0"/>
              <a:t>Formación docente: mejoramiento nivel de formación; incremento número docentes; revisión y ajuste de formas de contratación.</a:t>
            </a:r>
          </a:p>
          <a:p>
            <a:r>
              <a:rPr lang="es-CL" sz="2000" dirty="0" smtClean="0"/>
              <a:t>Fortalecimiento de los  recursos de apoyo a la docencia: planta física, laboratorios, computadores, software especializado, bibliografía y pruebas psicológicas.</a:t>
            </a:r>
          </a:p>
          <a:p>
            <a:r>
              <a:rPr lang="es-CL" sz="2000" dirty="0" smtClean="0"/>
              <a:t>Grupos de investigación: Revisión de criterios de jerarquización que implican incremento en número de docentes que acceden a ella (pero no de los reconocidos por COLCIENCIAS); aumento de publicaciones docentes, pero no de los productos concretos derivados.</a:t>
            </a:r>
          </a:p>
          <a:p>
            <a:r>
              <a:rPr lang="es-CL" sz="2000" dirty="0" smtClean="0"/>
              <a:t>Construcción de comunidades y cultura de la evaluación: mejora en calidad IAE</a:t>
            </a:r>
          </a:p>
          <a:p>
            <a:r>
              <a:rPr lang="es-CL" sz="2000" dirty="0" smtClean="0"/>
              <a:t>Control y seguimiento: creación de instancias de control interno</a:t>
            </a:r>
          </a:p>
          <a:p>
            <a:endParaRPr lang="es-CL" sz="2000" dirty="0"/>
          </a:p>
        </p:txBody>
      </p:sp>
    </p:spTree>
    <p:extLst>
      <p:ext uri="{BB962C8B-B14F-4D97-AF65-F5344CB8AC3E}">
        <p14:creationId xmlns:p14="http://schemas.microsoft.com/office/powerpoint/2010/main" val="1549529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27001"/>
            <a:ext cx="6851104" cy="820972"/>
          </a:xfrm>
        </p:spPr>
        <p:txBody>
          <a:bodyPr>
            <a:normAutofit fontScale="90000"/>
          </a:bodyPr>
          <a:lstStyle/>
          <a:p>
            <a:r>
              <a:rPr lang="es-CL" dirty="0" smtClean="0"/>
              <a:t>¿No será curiosamente positiva la evaluación chilena?</a:t>
            </a:r>
            <a:endParaRPr lang="es-CL" dirty="0"/>
          </a:p>
        </p:txBody>
      </p:sp>
      <p:pic>
        <p:nvPicPr>
          <p:cNvPr id="6146" name="Picture 2" descr="http://www.elparadiario14.cl/sites/elparadiario14.cl/files/imagecache/380x285/imagen_noticia/fin_al_lucr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99992" y="1628800"/>
            <a:ext cx="4446810" cy="3168352"/>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539552" y="2132856"/>
            <a:ext cx="3960440" cy="2369880"/>
          </a:xfrm>
          <a:prstGeom prst="rect">
            <a:avLst/>
          </a:prstGeom>
        </p:spPr>
        <p:txBody>
          <a:bodyPr vert="horz" lIns="91440" tIns="45720" rIns="91440" bIns="45720" rtlCol="0">
            <a:normAutofit/>
          </a:bodyPr>
          <a:lstStyle>
            <a:lvl1pPr marL="342900" indent="-342900" eaLnBrk="1" latinLnBrk="0" hangingPunct="1">
              <a:spcBef>
                <a:spcPct val="20000"/>
              </a:spcBef>
              <a:buClr>
                <a:srgbClr val="DE3220"/>
              </a:buClr>
              <a:buFont typeface="Arial"/>
              <a:buChar char="•"/>
              <a:defRPr sz="2000">
                <a:latin typeface="+mn-lt"/>
                <a:ea typeface="+mn-ea"/>
              </a:defRPr>
            </a:lvl1pPr>
            <a:lvl2pPr marL="742950" indent="-285750" eaLnBrk="1" latinLnBrk="0" hangingPunct="1">
              <a:spcBef>
                <a:spcPct val="20000"/>
              </a:spcBef>
              <a:buClr>
                <a:srgbClr val="E4560D"/>
              </a:buClr>
              <a:buFont typeface="Arial"/>
              <a:buChar char="–"/>
              <a:defRPr sz="2400">
                <a:latin typeface="+mn-lt"/>
                <a:ea typeface="+mn-ea"/>
              </a:defRPr>
            </a:lvl2pPr>
            <a:lvl3pPr marL="1143000" indent="-228600" eaLnBrk="1" latinLnBrk="0" hangingPunct="1">
              <a:spcBef>
                <a:spcPct val="20000"/>
              </a:spcBef>
              <a:buClr>
                <a:srgbClr val="DE3220"/>
              </a:buClr>
              <a:buFont typeface="Arial"/>
              <a:buChar char="•"/>
              <a:defRPr sz="2400">
                <a:latin typeface="+mn-lt"/>
                <a:ea typeface="+mn-ea"/>
              </a:defRPr>
            </a:lvl3pPr>
            <a:lvl4pPr marL="1600200" indent="-228600" eaLnBrk="1" latinLnBrk="0" hangingPunct="1">
              <a:spcBef>
                <a:spcPct val="20000"/>
              </a:spcBef>
              <a:buClr>
                <a:srgbClr val="E4560D"/>
              </a:buClr>
              <a:buFont typeface="Arial"/>
              <a:buChar char="–"/>
              <a:defRPr sz="2000">
                <a:latin typeface="+mn-lt"/>
                <a:ea typeface="+mn-ea"/>
              </a:defRPr>
            </a:lvl4pPr>
            <a:lvl5pPr marL="2057400" indent="-228600" eaLnBrk="1" latinLnBrk="0" hangingPunct="1">
              <a:spcBef>
                <a:spcPct val="20000"/>
              </a:spcBef>
              <a:buClr>
                <a:srgbClr val="E4560D"/>
              </a:buClr>
              <a:buSzPct val="70000"/>
              <a:buFont typeface="Wingdings" charset="2"/>
              <a:buChar char=""/>
              <a:defRPr sz="2000">
                <a:latin typeface="+mn-lt"/>
                <a:ea typeface="+mn-ea"/>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r>
              <a:rPr lang="es-CL" dirty="0"/>
              <a:t>Diagnóstico realizado en 2010.</a:t>
            </a:r>
          </a:p>
          <a:p>
            <a:r>
              <a:rPr lang="es-CL" dirty="0"/>
              <a:t>Informantes claves corresponden a actores que más valoran el sistema.</a:t>
            </a:r>
          </a:p>
          <a:p>
            <a:r>
              <a:rPr lang="es-CL" dirty="0"/>
              <a:t>Con posterioridad: evaluación OECD, proyecto de ley, Reforma </a:t>
            </a:r>
            <a:r>
              <a:rPr lang="es-CL" dirty="0" smtClean="0"/>
              <a:t>Educacional en definición</a:t>
            </a:r>
            <a:endParaRPr lang="es-CL" dirty="0"/>
          </a:p>
        </p:txBody>
      </p:sp>
    </p:spTree>
    <p:extLst>
      <p:ext uri="{BB962C8B-B14F-4D97-AF65-F5344CB8AC3E}">
        <p14:creationId xmlns:p14="http://schemas.microsoft.com/office/powerpoint/2010/main" val="3420518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4.bp.blogspot.com/-BzmU5pYX8Ug/Tqcff6jVvPI/AAAAAAAAKTo/tHvMg9T2mIs/s1600/SignosInterrogac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062945"/>
            <a:ext cx="4038600" cy="2695576"/>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número de diapositiva"/>
          <p:cNvSpPr>
            <a:spLocks noGrp="1"/>
          </p:cNvSpPr>
          <p:nvPr>
            <p:ph type="sldNum" sz="quarter" idx="10"/>
          </p:nvPr>
        </p:nvSpPr>
        <p:spPr/>
        <p:txBody>
          <a:bodyPr/>
          <a:lstStyle/>
          <a:p>
            <a:pPr>
              <a:defRPr/>
            </a:pPr>
            <a:fld id="{9B8F732B-FC50-B74C-B66A-BFA0ECB1E1BB}" type="slidenum">
              <a:rPr lang="es-ES_tradnl" smtClean="0"/>
              <a:pPr>
                <a:defRPr/>
              </a:pPr>
              <a:t>26</a:t>
            </a:fld>
            <a:endParaRPr lang="es-ES_tradnl" sz="1400">
              <a:solidFill>
                <a:schemeClr val="tx1"/>
              </a:solidFill>
            </a:endParaRPr>
          </a:p>
        </p:txBody>
      </p:sp>
      <p:pic>
        <p:nvPicPr>
          <p:cNvPr id="5" name="Picture 2" descr="http://www.measurecontrol.com/wp-content/uploads/2009/06/experiencia.jpg"/>
          <p:cNvPicPr>
            <a:picLocks noGrp="1" noChangeAspect="1" noChangeArrowheads="1"/>
          </p:cNvPicPr>
          <p:nvPr>
            <p:ph idx="1"/>
          </p:nvPr>
        </p:nvPicPr>
        <p:blipFill>
          <a:blip r:embed="rId3"/>
          <a:srcRect/>
          <a:stretch>
            <a:fillRect/>
          </a:stretch>
        </p:blipFill>
        <p:spPr bwMode="auto">
          <a:xfrm>
            <a:off x="801274" y="332656"/>
            <a:ext cx="6048671" cy="4536504"/>
          </a:xfrm>
          <a:prstGeom prst="rect">
            <a:avLst/>
          </a:prstGeom>
          <a:noFill/>
        </p:spPr>
      </p:pic>
    </p:spTree>
    <p:extLst>
      <p:ext uri="{BB962C8B-B14F-4D97-AF65-F5344CB8AC3E}">
        <p14:creationId xmlns:p14="http://schemas.microsoft.com/office/powerpoint/2010/main" val="2579940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Vigencia de las Conclusiones</a:t>
            </a:r>
            <a:endParaRPr lang="es-CL" dirty="0"/>
          </a:p>
        </p:txBody>
      </p:sp>
      <p:sp>
        <p:nvSpPr>
          <p:cNvPr id="3" name="2 Marcador de contenido"/>
          <p:cNvSpPr>
            <a:spLocks noGrp="1"/>
          </p:cNvSpPr>
          <p:nvPr>
            <p:ph idx="1"/>
          </p:nvPr>
        </p:nvSpPr>
        <p:spPr>
          <a:xfrm>
            <a:off x="457200" y="1235710"/>
            <a:ext cx="8229600" cy="6191998"/>
          </a:xfrm>
        </p:spPr>
        <p:txBody>
          <a:bodyPr>
            <a:noAutofit/>
          </a:bodyPr>
          <a:lstStyle/>
          <a:p>
            <a:pPr lvl="0"/>
            <a:r>
              <a:rPr lang="es-CL" sz="1800" dirty="0" smtClean="0"/>
              <a:t>Institucionalización </a:t>
            </a:r>
            <a:r>
              <a:rPr lang="es-CL" sz="1800" dirty="0"/>
              <a:t>del AC es valorada, pese a ciertos inconvenientes y limitaciones. </a:t>
            </a:r>
            <a:endParaRPr lang="es-CL" sz="1800" dirty="0" smtClean="0"/>
          </a:p>
          <a:p>
            <a:pPr lvl="0"/>
            <a:r>
              <a:rPr lang="es-CL" sz="1800" dirty="0" smtClean="0"/>
              <a:t>Si </a:t>
            </a:r>
            <a:r>
              <a:rPr lang="es-CL" sz="1800" dirty="0"/>
              <a:t>bien </a:t>
            </a:r>
            <a:r>
              <a:rPr lang="es-CL" sz="1800" dirty="0" smtClean="0"/>
              <a:t>se critica </a:t>
            </a:r>
            <a:r>
              <a:rPr lang="es-CL" sz="1800" dirty="0"/>
              <a:t>eventual pérdida de autonomía de las universidades que se someten a los mecanismos de AC, los cambios en sus propias estructuras organizacionales reflejan que las instancias responsables del AC se han instalado de manera permanente, y por ende también lo ha hecho la acreditación.</a:t>
            </a:r>
          </a:p>
          <a:p>
            <a:pPr lvl="0"/>
            <a:r>
              <a:rPr lang="es-CL" sz="1800" dirty="0" smtClean="0"/>
              <a:t>Autoridades </a:t>
            </a:r>
            <a:r>
              <a:rPr lang="es-CL" sz="1800" dirty="0"/>
              <a:t>de las facultades/escuelas y </a:t>
            </a:r>
            <a:r>
              <a:rPr lang="es-CL" sz="1800" dirty="0" smtClean="0"/>
              <a:t>programas/carreras: mayor </a:t>
            </a:r>
            <a:r>
              <a:rPr lang="es-CL" sz="1800" dirty="0"/>
              <a:t>valoración de las normas y prácticas del AC y de cómo éstas contribuyen al logro de los objetivos de las carreras y al mejoramiento de la </a:t>
            </a:r>
            <a:r>
              <a:rPr lang="es-CL" sz="1800" dirty="0" smtClean="0"/>
              <a:t>calidad.</a:t>
            </a:r>
          </a:p>
          <a:p>
            <a:pPr lvl="0"/>
            <a:r>
              <a:rPr lang="es-CL" sz="1800" dirty="0" smtClean="0"/>
              <a:t>La </a:t>
            </a:r>
            <a:r>
              <a:rPr lang="es-CL" sz="1800" dirty="0"/>
              <a:t>claridad de su opinión respecto de las distintas </a:t>
            </a:r>
            <a:r>
              <a:rPr lang="es-CL" sz="1800" dirty="0" smtClean="0"/>
              <a:t>dimensiones, denota que es </a:t>
            </a:r>
            <a:r>
              <a:rPr lang="es-CL" sz="1800" dirty="0"/>
              <a:t>en estos niveles donde los sistemas de AC y acreditación tienen una mayor incidencia, aunque no siempre suficientemente apreciada.</a:t>
            </a:r>
          </a:p>
          <a:p>
            <a:r>
              <a:rPr lang="es-CL" sz="1800" dirty="0" smtClean="0"/>
              <a:t>Distinción </a:t>
            </a:r>
            <a:r>
              <a:rPr lang="es-CL" sz="1800" dirty="0"/>
              <a:t>entre universidades públicas y </a:t>
            </a:r>
            <a:r>
              <a:rPr lang="es-CL" sz="1800" dirty="0" smtClean="0"/>
              <a:t>privadas: no fue gravitante. </a:t>
            </a:r>
          </a:p>
          <a:p>
            <a:pPr lvl="0"/>
            <a:r>
              <a:rPr lang="es-CL" sz="1800" dirty="0" smtClean="0"/>
              <a:t>Asignación de </a:t>
            </a:r>
            <a:r>
              <a:rPr lang="es-CL" sz="1800" dirty="0"/>
              <a:t>responsabilidades </a:t>
            </a:r>
            <a:r>
              <a:rPr lang="es-CL" sz="1800" dirty="0" smtClean="0"/>
              <a:t>por </a:t>
            </a:r>
            <a:r>
              <a:rPr lang="es-CL" sz="1800" dirty="0"/>
              <a:t>entrega de información oportuna, veraz, accesible y </a:t>
            </a:r>
            <a:r>
              <a:rPr lang="es-CL" sz="1800" dirty="0" smtClean="0"/>
              <a:t>transparente al Estado y </a:t>
            </a:r>
            <a:r>
              <a:rPr lang="es-CL" sz="1800" dirty="0"/>
              <a:t>no </a:t>
            </a:r>
            <a:r>
              <a:rPr lang="es-CL" sz="1800" dirty="0" smtClean="0"/>
              <a:t>alas </a:t>
            </a:r>
            <a:r>
              <a:rPr lang="es-CL" sz="1800" dirty="0"/>
              <a:t>universidades. </a:t>
            </a:r>
            <a:r>
              <a:rPr lang="es-CL" sz="1800" dirty="0" smtClean="0"/>
              <a:t>Garante de </a:t>
            </a:r>
            <a:r>
              <a:rPr lang="es-CL" sz="1800" dirty="0"/>
              <a:t>la información que reciben futuros estudiantes y sus </a:t>
            </a:r>
            <a:r>
              <a:rPr lang="es-CL" sz="1800" dirty="0" smtClean="0"/>
              <a:t>familias; </a:t>
            </a:r>
            <a:r>
              <a:rPr lang="es-CL" sz="1800" dirty="0"/>
              <a:t>desconfianzas respecto del uso de información que hacen otras IES del </a:t>
            </a:r>
            <a:r>
              <a:rPr lang="es-CL" sz="1800" dirty="0" smtClean="0"/>
              <a:t>sistema. Rol estatal aparece </a:t>
            </a:r>
            <a:r>
              <a:rPr lang="es-CL" sz="1800" dirty="0"/>
              <a:t>con </a:t>
            </a:r>
            <a:r>
              <a:rPr lang="es-CL" sz="1800" dirty="0" smtClean="0"/>
              <a:t>fuerza, las </a:t>
            </a:r>
            <a:r>
              <a:rPr lang="es-CL" sz="1800" dirty="0"/>
              <a:t>políticas públicas vinculadas al AC debieran recoger y potenciar.</a:t>
            </a:r>
          </a:p>
          <a:p>
            <a:pPr marL="0" lvl="0" indent="0">
              <a:buNone/>
            </a:pPr>
            <a:endParaRPr lang="es-CL" sz="1800" dirty="0"/>
          </a:p>
        </p:txBody>
      </p:sp>
    </p:spTree>
    <p:extLst>
      <p:ext uri="{BB962C8B-B14F-4D97-AF65-F5344CB8AC3E}">
        <p14:creationId xmlns:p14="http://schemas.microsoft.com/office/powerpoint/2010/main" val="1978663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Vigencia de las Conclusiones</a:t>
            </a:r>
            <a:endParaRPr lang="es-CL" dirty="0"/>
          </a:p>
        </p:txBody>
      </p:sp>
      <p:sp>
        <p:nvSpPr>
          <p:cNvPr id="3" name="2 Marcador de contenido"/>
          <p:cNvSpPr>
            <a:spLocks noGrp="1"/>
          </p:cNvSpPr>
          <p:nvPr>
            <p:ph idx="1"/>
          </p:nvPr>
        </p:nvSpPr>
        <p:spPr>
          <a:xfrm>
            <a:off x="323528" y="1412776"/>
            <a:ext cx="8229600" cy="5184576"/>
          </a:xfrm>
        </p:spPr>
        <p:txBody>
          <a:bodyPr>
            <a:noAutofit/>
          </a:bodyPr>
          <a:lstStyle/>
          <a:p>
            <a:r>
              <a:rPr lang="es-CL" sz="1800" dirty="0" smtClean="0"/>
              <a:t>Supuesto transversal de que la </a:t>
            </a:r>
            <a:r>
              <a:rPr lang="es-CL" sz="1800" dirty="0"/>
              <a:t>integración de los sistemas de información permitiría solucionar </a:t>
            </a:r>
            <a:r>
              <a:rPr lang="es-CL" sz="1800" dirty="0" smtClean="0"/>
              <a:t>dificultades </a:t>
            </a:r>
            <a:r>
              <a:rPr lang="es-CL" sz="1800" dirty="0"/>
              <a:t>de acceso y pertinencia; </a:t>
            </a:r>
            <a:r>
              <a:rPr lang="es-CL" sz="1800" dirty="0" smtClean="0"/>
              <a:t>y que contar </a:t>
            </a:r>
            <a:r>
              <a:rPr lang="es-CL" sz="1800" dirty="0"/>
              <a:t>con </a:t>
            </a:r>
            <a:r>
              <a:rPr lang="es-CL" sz="1800" dirty="0" smtClean="0"/>
              <a:t>información </a:t>
            </a:r>
            <a:r>
              <a:rPr lang="es-CL" sz="1800" dirty="0"/>
              <a:t>más </a:t>
            </a:r>
            <a:r>
              <a:rPr lang="es-CL" sz="1800" dirty="0" smtClean="0"/>
              <a:t>detallada y </a:t>
            </a:r>
            <a:r>
              <a:rPr lang="es-CL" sz="1800" dirty="0"/>
              <a:t>precisa, </a:t>
            </a:r>
            <a:r>
              <a:rPr lang="es-CL" sz="1800" dirty="0" smtClean="0"/>
              <a:t>aseguraría </a:t>
            </a:r>
            <a:r>
              <a:rPr lang="es-CL" sz="1800" dirty="0"/>
              <a:t>una mejor gestión académica e institucional. Estas opiniones reflejan que </a:t>
            </a:r>
            <a:r>
              <a:rPr lang="es-CL" sz="1800" dirty="0" smtClean="0"/>
              <a:t>este </a:t>
            </a:r>
            <a:r>
              <a:rPr lang="es-CL" sz="1800" dirty="0"/>
              <a:t>es un aspecto que todavía requiere de </a:t>
            </a:r>
            <a:r>
              <a:rPr lang="es-CL" sz="1800" dirty="0" smtClean="0"/>
              <a:t>avances. Es importante </a:t>
            </a:r>
            <a:r>
              <a:rPr lang="es-CL" sz="1800" dirty="0"/>
              <a:t>tener claridad de cuál es efectivamente la información útil y para qué fines es prioritario utilizarla.</a:t>
            </a:r>
          </a:p>
          <a:p>
            <a:r>
              <a:rPr lang="es-CL" sz="1800" dirty="0" smtClean="0"/>
              <a:t>Riesgo insoslayable: de </a:t>
            </a:r>
            <a:r>
              <a:rPr lang="es-CL" sz="1800" dirty="0"/>
              <a:t>que la crítica a la burocratización y a la deficiente preparación de los pares </a:t>
            </a:r>
            <a:r>
              <a:rPr lang="es-CL" sz="1800" dirty="0" smtClean="0"/>
              <a:t>evaluadores </a:t>
            </a:r>
            <a:r>
              <a:rPr lang="es-CL" sz="1800" dirty="0"/>
              <a:t>se instale y deslegitime los procesos y decisiones </a:t>
            </a:r>
            <a:r>
              <a:rPr lang="es-CL" sz="1800" dirty="0" smtClean="0"/>
              <a:t>adoptadas. Agencias </a:t>
            </a:r>
            <a:r>
              <a:rPr lang="es-CL" sz="1800" dirty="0"/>
              <a:t>debieran mantener una especial </a:t>
            </a:r>
            <a:r>
              <a:rPr lang="es-CL" sz="1800" dirty="0" smtClean="0"/>
              <a:t>preocupación por acreditación de carreras.  </a:t>
            </a:r>
            <a:endParaRPr lang="es-CL" sz="1800" dirty="0"/>
          </a:p>
          <a:p>
            <a:r>
              <a:rPr lang="es-CL" sz="1800" dirty="0" smtClean="0"/>
              <a:t>Es importante revisar </a:t>
            </a:r>
            <a:r>
              <a:rPr lang="es-CL" sz="1800" dirty="0"/>
              <a:t>los diversos instrumentos de política pública distintos del AC pero que lo afectan, evaluar su nivel de alineamiento y efectuar las correcciones del caso.</a:t>
            </a:r>
          </a:p>
          <a:p>
            <a:r>
              <a:rPr lang="es-CL" sz="1800" dirty="0" smtClean="0"/>
              <a:t>Es </a:t>
            </a:r>
            <a:r>
              <a:rPr lang="es-CL" sz="1800" dirty="0"/>
              <a:t>necesario que los países implementen mecanismos </a:t>
            </a:r>
            <a:r>
              <a:rPr lang="es-CL" sz="1800" dirty="0" smtClean="0"/>
              <a:t>para una </a:t>
            </a:r>
            <a:r>
              <a:rPr lang="es-CL" sz="1800" dirty="0"/>
              <a:t>mayor divulgación y transparencia de los procedimientos y resultados de las decisiones de acreditación adoptadas por las agencias nacionales. </a:t>
            </a:r>
            <a:r>
              <a:rPr lang="es-CL" sz="1800" dirty="0" smtClean="0"/>
              <a:t>Que </a:t>
            </a:r>
            <a:r>
              <a:rPr lang="es-CL" sz="1800" dirty="0"/>
              <a:t>la información sobre la acreditación sea accesible y comprensible para la opinión </a:t>
            </a:r>
            <a:r>
              <a:rPr lang="es-CL" sz="1800" dirty="0" smtClean="0"/>
              <a:t>pública y que se regule </a:t>
            </a:r>
            <a:r>
              <a:rPr lang="es-CL" sz="1800" dirty="0"/>
              <a:t>la </a:t>
            </a:r>
            <a:r>
              <a:rPr lang="es-CL" sz="1800" dirty="0" smtClean="0"/>
              <a:t>publicidad.</a:t>
            </a:r>
            <a:endParaRPr lang="es-CL" sz="1800" dirty="0"/>
          </a:p>
        </p:txBody>
      </p:sp>
    </p:spTree>
    <p:extLst>
      <p:ext uri="{BB962C8B-B14F-4D97-AF65-F5344CB8AC3E}">
        <p14:creationId xmlns:p14="http://schemas.microsoft.com/office/powerpoint/2010/main" val="7509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Vigencia de las Conclusiones</a:t>
            </a:r>
            <a:endParaRPr lang="es-CL" dirty="0"/>
          </a:p>
        </p:txBody>
      </p:sp>
      <p:sp>
        <p:nvSpPr>
          <p:cNvPr id="3" name="2 Marcador de contenido"/>
          <p:cNvSpPr>
            <a:spLocks noGrp="1"/>
          </p:cNvSpPr>
          <p:nvPr>
            <p:ph idx="1"/>
          </p:nvPr>
        </p:nvSpPr>
        <p:spPr>
          <a:xfrm>
            <a:off x="323528" y="1412776"/>
            <a:ext cx="8229600" cy="2592288"/>
          </a:xfrm>
        </p:spPr>
        <p:txBody>
          <a:bodyPr>
            <a:noAutofit/>
          </a:bodyPr>
          <a:lstStyle/>
          <a:p>
            <a:r>
              <a:rPr lang="es-CL" sz="1800" dirty="0" smtClean="0"/>
              <a:t>La </a:t>
            </a:r>
            <a:r>
              <a:rPr lang="es-CL" sz="1800" dirty="0"/>
              <a:t>vinculación permanente de la agencia con el mundo académico es un aspecto sobre el cual hay que trabajar. No sólo por la legitimidad que otorga a la institucionalidad y a las decisiones que ésta adopta, sino porque las universidades reclaman por una mayor consideración - y más permanente - a la hora de definir normas y procedimientos (marco regulatorio) y, especialmente, en una fase de consolidación del sistema, en la cual es imprescindible corregir efectos no deseados y perfeccionar normas, procedimientos y mecanismos de AC. </a:t>
            </a:r>
          </a:p>
        </p:txBody>
      </p:sp>
    </p:spTree>
    <p:extLst>
      <p:ext uri="{BB962C8B-B14F-4D97-AF65-F5344CB8AC3E}">
        <p14:creationId xmlns:p14="http://schemas.microsoft.com/office/powerpoint/2010/main" val="3560299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7344816" cy="1143000"/>
          </a:xfrm>
        </p:spPr>
        <p:txBody>
          <a:bodyPr>
            <a:noAutofit/>
          </a:bodyPr>
          <a:lstStyle/>
          <a:p>
            <a:r>
              <a:rPr lang="es-CL" sz="3200" dirty="0" smtClean="0"/>
              <a:t>Aseguramiento de la Calidad en Iberoamérica</a:t>
            </a:r>
            <a:endParaRPr lang="es-CL" sz="3200" dirty="0"/>
          </a:p>
        </p:txBody>
      </p:sp>
      <p:sp>
        <p:nvSpPr>
          <p:cNvPr id="3" name="2 Marcador de contenido"/>
          <p:cNvSpPr>
            <a:spLocks noGrp="1"/>
          </p:cNvSpPr>
          <p:nvPr>
            <p:ph idx="1"/>
          </p:nvPr>
        </p:nvSpPr>
        <p:spPr>
          <a:xfrm>
            <a:off x="395536" y="1355808"/>
            <a:ext cx="8568952" cy="4752528"/>
          </a:xfrm>
        </p:spPr>
        <p:txBody>
          <a:bodyPr>
            <a:noAutofit/>
          </a:bodyPr>
          <a:lstStyle/>
          <a:p>
            <a:r>
              <a:rPr lang="es-CL" sz="2000" dirty="0" smtClean="0"/>
              <a:t>Desde 90’s </a:t>
            </a:r>
            <a:r>
              <a:rPr lang="es-CL" sz="2000" dirty="0"/>
              <a:t>todos los países de Iberoamérica </a:t>
            </a:r>
            <a:r>
              <a:rPr lang="es-CL" sz="2000" dirty="0" smtClean="0"/>
              <a:t>iniciaron </a:t>
            </a:r>
            <a:r>
              <a:rPr lang="es-CL" sz="2000" dirty="0"/>
              <a:t>procesos de AC de la educación </a:t>
            </a:r>
            <a:r>
              <a:rPr lang="es-CL" sz="2000" dirty="0" smtClean="0"/>
              <a:t>superior.</a:t>
            </a:r>
          </a:p>
          <a:p>
            <a:r>
              <a:rPr lang="es-CL" sz="2000" dirty="0" smtClean="0"/>
              <a:t>Sin embargo, existen diferencias importantes  </a:t>
            </a:r>
            <a:r>
              <a:rPr lang="es-CL" sz="2000" dirty="0"/>
              <a:t>en su implementación,  avances, características y alcances obtenidos. </a:t>
            </a:r>
          </a:p>
          <a:p>
            <a:r>
              <a:rPr lang="es-CL" sz="2000" dirty="0" smtClean="0"/>
              <a:t>Informe CINDA es </a:t>
            </a:r>
            <a:r>
              <a:rPr lang="es-CL" sz="2000" dirty="0"/>
              <a:t>el resultado de un estudio exploratorio sobre los  impactos del AC en </a:t>
            </a:r>
            <a:r>
              <a:rPr lang="es-CL" sz="2000" dirty="0" smtClean="0"/>
              <a:t>países </a:t>
            </a:r>
            <a:r>
              <a:rPr lang="es-CL" sz="2000" dirty="0"/>
              <a:t>de la región que más han </a:t>
            </a:r>
            <a:r>
              <a:rPr lang="es-CL" sz="2000" dirty="0" smtClean="0"/>
              <a:t>avanzado en institucionalidad </a:t>
            </a:r>
            <a:r>
              <a:rPr lang="es-CL" sz="2000" dirty="0"/>
              <a:t>y cobertura. </a:t>
            </a:r>
            <a:r>
              <a:rPr lang="es-CL" sz="2000" dirty="0" smtClean="0"/>
              <a:t>Estudio de percepciones en: Argentina, Chile, Colombia, Costa Rica, España, México y Portugal.</a:t>
            </a:r>
          </a:p>
          <a:p>
            <a:r>
              <a:rPr lang="es-CL" sz="2000" dirty="0" smtClean="0"/>
              <a:t>Propósito </a:t>
            </a:r>
            <a:r>
              <a:rPr lang="es-CL" sz="2000" dirty="0"/>
              <a:t>principal del </a:t>
            </a:r>
            <a:r>
              <a:rPr lang="es-CL" sz="2000" dirty="0" smtClean="0"/>
              <a:t>proyecto: mejorar </a:t>
            </a:r>
            <a:r>
              <a:rPr lang="es-CL" sz="2000" dirty="0"/>
              <a:t>la gestión de la calidad de la educación superior, </a:t>
            </a:r>
            <a:r>
              <a:rPr lang="es-CL" sz="2000" dirty="0" smtClean="0"/>
              <a:t>a nivel </a:t>
            </a:r>
            <a:r>
              <a:rPr lang="es-CL" sz="2000" dirty="0"/>
              <a:t>de los sistemas </a:t>
            </a:r>
            <a:r>
              <a:rPr lang="es-CL" sz="2000" dirty="0" smtClean="0"/>
              <a:t>nacionales y de </a:t>
            </a:r>
            <a:r>
              <a:rPr lang="es-CL" sz="2000" dirty="0"/>
              <a:t>las </a:t>
            </a:r>
            <a:r>
              <a:rPr lang="es-CL" sz="2000" dirty="0" smtClean="0"/>
              <a:t>instituciones. </a:t>
            </a:r>
          </a:p>
          <a:p>
            <a:r>
              <a:rPr lang="es-CL" sz="2000" dirty="0" smtClean="0"/>
              <a:t>Propósitos complementarios: </a:t>
            </a:r>
          </a:p>
          <a:p>
            <a:pPr marL="400050" lvl="1" indent="0">
              <a:buNone/>
            </a:pPr>
            <a:r>
              <a:rPr lang="es-CL" sz="1600" dirty="0" smtClean="0"/>
              <a:t>-	contribuir </a:t>
            </a:r>
            <a:r>
              <a:rPr lang="es-CL" sz="1600" dirty="0"/>
              <a:t>a la generación de conocimientos y confianzas mutuas </a:t>
            </a:r>
            <a:r>
              <a:rPr lang="es-CL" sz="1600" dirty="0" smtClean="0"/>
              <a:t>entre los países;</a:t>
            </a:r>
          </a:p>
          <a:p>
            <a:pPr marL="400050" lvl="1" indent="0">
              <a:buNone/>
            </a:pPr>
            <a:r>
              <a:rPr lang="es-CL" sz="1600" dirty="0" smtClean="0"/>
              <a:t>-	sugerir </a:t>
            </a:r>
            <a:r>
              <a:rPr lang="es-CL" sz="1600" dirty="0"/>
              <a:t>alternativas de mejoramiento de la </a:t>
            </a:r>
            <a:r>
              <a:rPr lang="es-CL" sz="1600" dirty="0" smtClean="0"/>
              <a:t>institucionalidad, </a:t>
            </a:r>
            <a:r>
              <a:rPr lang="es-CL" sz="1600" dirty="0"/>
              <a:t>planteando recomendaciones de política a partir de la información recabada y el análisis internacional comparado. </a:t>
            </a:r>
          </a:p>
        </p:txBody>
      </p:sp>
    </p:spTree>
    <p:extLst>
      <p:ext uri="{BB962C8B-B14F-4D97-AF65-F5344CB8AC3E}">
        <p14:creationId xmlns:p14="http://schemas.microsoft.com/office/powerpoint/2010/main" val="353598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agen 3"/>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4" name="Imagen 3"/>
          <p:cNvPicPr>
            <a:picLocks noChangeAspect="1"/>
          </p:cNvPicPr>
          <p:nvPr/>
        </p:nvPicPr>
        <p:blipFill>
          <a:blip r:embed="rId3"/>
          <a:stretch>
            <a:fillRect/>
          </a:stretch>
        </p:blipFill>
        <p:spPr>
          <a:xfrm>
            <a:off x="914309" y="6654635"/>
            <a:ext cx="6819047" cy="203364"/>
          </a:xfrm>
          <a:prstGeom prst="rect">
            <a:avLst/>
          </a:prstGeom>
        </p:spPr>
      </p:pic>
      <p:sp>
        <p:nvSpPr>
          <p:cNvPr id="2" name="1 CuadroTexto"/>
          <p:cNvSpPr txBox="1"/>
          <p:nvPr/>
        </p:nvSpPr>
        <p:spPr>
          <a:xfrm>
            <a:off x="2051720" y="2780927"/>
            <a:ext cx="5314275" cy="2893100"/>
          </a:xfrm>
          <a:prstGeom prst="rect">
            <a:avLst/>
          </a:prstGeom>
          <a:noFill/>
        </p:spPr>
        <p:txBody>
          <a:bodyPr wrap="none" rtlCol="0">
            <a:spAutoFit/>
          </a:bodyPr>
          <a:lstStyle/>
          <a:p>
            <a:pPr algn="ctr"/>
            <a:r>
              <a:rPr lang="es-CL" sz="5400" b="1" dirty="0" smtClean="0">
                <a:solidFill>
                  <a:schemeClr val="bg1"/>
                </a:solidFill>
              </a:rPr>
              <a:t>Gracias</a:t>
            </a:r>
          </a:p>
          <a:p>
            <a:endParaRPr lang="es-CL" sz="3200" dirty="0">
              <a:solidFill>
                <a:schemeClr val="bg1"/>
              </a:solidFill>
            </a:endParaRPr>
          </a:p>
          <a:p>
            <a:r>
              <a:rPr lang="es-CL" sz="3200" dirty="0" smtClean="0">
                <a:solidFill>
                  <a:schemeClr val="bg1"/>
                </a:solidFill>
                <a:hlinkClick r:id="rId4"/>
              </a:rPr>
              <a:t>daniela.torre@fch.cl</a:t>
            </a:r>
            <a:endParaRPr lang="es-CL" sz="3200" dirty="0" smtClean="0">
              <a:solidFill>
                <a:schemeClr val="bg1"/>
              </a:solidFill>
            </a:endParaRPr>
          </a:p>
          <a:p>
            <a:r>
              <a:rPr lang="es-CL" sz="3200" dirty="0" smtClean="0">
                <a:solidFill>
                  <a:schemeClr val="bg1"/>
                </a:solidFill>
                <a:hlinkClick r:id="rId5"/>
              </a:rPr>
              <a:t>danielatorre142@gmail.com</a:t>
            </a:r>
            <a:endParaRPr lang="es-CL" sz="3200" dirty="0" smtClean="0">
              <a:solidFill>
                <a:schemeClr val="bg1"/>
              </a:solidFill>
            </a:endParaRPr>
          </a:p>
          <a:p>
            <a:endParaRPr lang="es-CL" sz="3200" dirty="0">
              <a:solidFill>
                <a:schemeClr val="bg1"/>
              </a:solidFill>
            </a:endParaRPr>
          </a:p>
        </p:txBody>
      </p:sp>
    </p:spTree>
    <p:extLst>
      <p:ext uri="{BB962C8B-B14F-4D97-AF65-F5344CB8AC3E}">
        <p14:creationId xmlns:p14="http://schemas.microsoft.com/office/powerpoint/2010/main" val="1661565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740"/>
            <a:ext cx="8229600" cy="820972"/>
          </a:xfrm>
        </p:spPr>
        <p:txBody>
          <a:bodyPr>
            <a:normAutofit/>
          </a:bodyPr>
          <a:lstStyle/>
          <a:p>
            <a:pPr algn="ctr"/>
            <a:r>
              <a:rPr lang="es-ES" sz="3200" dirty="0" smtClean="0">
                <a:solidFill>
                  <a:srgbClr val="000000"/>
                </a:solidFill>
                <a:latin typeface="Arial"/>
                <a:cs typeface="Arial"/>
              </a:rPr>
              <a:t>Nuestro enfoque </a:t>
            </a:r>
            <a:endParaRPr lang="es-ES" sz="3200" dirty="0">
              <a:solidFill>
                <a:srgbClr val="000000"/>
              </a:solidFill>
              <a:latin typeface="Arial"/>
              <a:cs typeface="Arial"/>
            </a:endParaRPr>
          </a:p>
        </p:txBody>
      </p:sp>
      <p:sp>
        <p:nvSpPr>
          <p:cNvPr id="3" name="Marcador de contenido 2"/>
          <p:cNvSpPr>
            <a:spLocks noGrp="1"/>
          </p:cNvSpPr>
          <p:nvPr>
            <p:ph idx="1"/>
          </p:nvPr>
        </p:nvSpPr>
        <p:spPr>
          <a:xfrm>
            <a:off x="457200" y="908720"/>
            <a:ext cx="8229600" cy="4352657"/>
          </a:xfrm>
        </p:spPr>
        <p:txBody>
          <a:bodyPr>
            <a:noAutofit/>
          </a:bodyPr>
          <a:lstStyle/>
          <a:p>
            <a:pPr>
              <a:lnSpc>
                <a:spcPct val="120000"/>
              </a:lnSpc>
              <a:spcAft>
                <a:spcPts val="600"/>
              </a:spcAft>
            </a:pPr>
            <a:r>
              <a:rPr lang="es-ES" sz="1800" dirty="0" smtClean="0">
                <a:latin typeface="Arial"/>
                <a:cs typeface="Arial"/>
              </a:rPr>
              <a:t>Estrategia gradual </a:t>
            </a:r>
            <a:r>
              <a:rPr lang="es-ES" sz="1800" dirty="0">
                <a:latin typeface="Arial"/>
                <a:cs typeface="Arial"/>
              </a:rPr>
              <a:t>(TP, sectores </a:t>
            </a:r>
            <a:r>
              <a:rPr lang="es-ES" sz="1800" dirty="0" smtClean="0">
                <a:latin typeface="Arial"/>
                <a:cs typeface="Arial"/>
              </a:rPr>
              <a:t>y niveles seleccionados)</a:t>
            </a:r>
          </a:p>
          <a:p>
            <a:pPr>
              <a:lnSpc>
                <a:spcPct val="120000"/>
              </a:lnSpc>
              <a:spcAft>
                <a:spcPts val="600"/>
              </a:spcAft>
            </a:pPr>
            <a:r>
              <a:rPr lang="es-ES" sz="1800" dirty="0" smtClean="0">
                <a:latin typeface="Arial"/>
                <a:cs typeface="Arial"/>
              </a:rPr>
              <a:t>Marco de Cualificaciones generado junto a sector productivo, en sintonía con tendencias mercado laboral, nuevas tecnologías, innovación.</a:t>
            </a:r>
          </a:p>
          <a:p>
            <a:pPr>
              <a:lnSpc>
                <a:spcPct val="120000"/>
              </a:lnSpc>
              <a:spcAft>
                <a:spcPts val="600"/>
              </a:spcAft>
            </a:pPr>
            <a:r>
              <a:rPr lang="es-ES" sz="1800" dirty="0" smtClean="0">
                <a:latin typeface="Arial"/>
                <a:cs typeface="Arial"/>
              </a:rPr>
              <a:t>Efecto demostrativo: </a:t>
            </a:r>
            <a:r>
              <a:rPr lang="es-ES" sz="1800" u="sng" dirty="0" smtClean="0">
                <a:latin typeface="Arial"/>
                <a:cs typeface="Arial"/>
              </a:rPr>
              <a:t>sistema</a:t>
            </a:r>
            <a:r>
              <a:rPr lang="es-ES" sz="1800" dirty="0" smtClean="0">
                <a:latin typeface="Arial"/>
                <a:cs typeface="Arial"/>
              </a:rPr>
              <a:t> de cualificaciones, no sólo </a:t>
            </a:r>
            <a:r>
              <a:rPr lang="es-ES" sz="1800" u="sng" dirty="0" smtClean="0">
                <a:latin typeface="Arial"/>
                <a:cs typeface="Arial"/>
              </a:rPr>
              <a:t>marco</a:t>
            </a:r>
            <a:r>
              <a:rPr lang="es-ES" sz="1800" dirty="0" smtClean="0">
                <a:latin typeface="Arial"/>
                <a:cs typeface="Arial"/>
              </a:rPr>
              <a:t> de cualificaciones.</a:t>
            </a:r>
          </a:p>
          <a:p>
            <a:pPr>
              <a:lnSpc>
                <a:spcPct val="120000"/>
              </a:lnSpc>
              <a:spcAft>
                <a:spcPts val="600"/>
              </a:spcAft>
            </a:pPr>
            <a:r>
              <a:rPr lang="es-ES" sz="1800" dirty="0" smtClean="0">
                <a:latin typeface="Arial"/>
                <a:cs typeface="Arial"/>
              </a:rPr>
              <a:t>Desarrollo de estándares (institucionales, aprendizaje, docentes, directivos) útiles para agenda de agencias de calidad escolar y </a:t>
            </a:r>
            <a:r>
              <a:rPr lang="es-ES" sz="1800" dirty="0" err="1" smtClean="0">
                <a:latin typeface="Arial"/>
                <a:cs typeface="Arial"/>
              </a:rPr>
              <a:t>ed</a:t>
            </a:r>
            <a:r>
              <a:rPr lang="es-ES" sz="1800" dirty="0" smtClean="0">
                <a:latin typeface="Arial"/>
                <a:cs typeface="Arial"/>
              </a:rPr>
              <a:t> superior. </a:t>
            </a:r>
            <a:endParaRPr lang="es-ES" sz="1400" dirty="0" smtClean="0">
              <a:latin typeface="Arial"/>
              <a:cs typeface="Arial"/>
            </a:endParaRPr>
          </a:p>
          <a:p>
            <a:pPr>
              <a:lnSpc>
                <a:spcPct val="120000"/>
              </a:lnSpc>
              <a:spcAft>
                <a:spcPts val="600"/>
              </a:spcAft>
            </a:pPr>
            <a:r>
              <a:rPr lang="es-ES" sz="1800" dirty="0" smtClean="0">
                <a:latin typeface="Arial"/>
                <a:cs typeface="Arial"/>
              </a:rPr>
              <a:t>Pilotos de articulación </a:t>
            </a:r>
            <a:r>
              <a:rPr lang="es-ES" sz="1800" dirty="0" err="1" smtClean="0">
                <a:latin typeface="Arial"/>
                <a:cs typeface="Arial"/>
              </a:rPr>
              <a:t>EMTP+ESTP+Oficios</a:t>
            </a:r>
            <a:r>
              <a:rPr lang="es-ES" sz="1800" dirty="0" smtClean="0">
                <a:latin typeface="Arial"/>
                <a:cs typeface="Arial"/>
              </a:rPr>
              <a:t> en 3 sectores.</a:t>
            </a:r>
          </a:p>
          <a:p>
            <a:pPr lvl="2">
              <a:lnSpc>
                <a:spcPct val="120000"/>
              </a:lnSpc>
              <a:spcAft>
                <a:spcPts val="600"/>
              </a:spcAft>
              <a:buFont typeface="Wingdings" charset="2"/>
              <a:buChar char="Ø"/>
            </a:pPr>
            <a:r>
              <a:rPr lang="es-ES" sz="1400" dirty="0">
                <a:latin typeface="Arial"/>
                <a:cs typeface="Arial"/>
              </a:rPr>
              <a:t>P</a:t>
            </a:r>
            <a:r>
              <a:rPr lang="es-ES" sz="1400" dirty="0" smtClean="0">
                <a:latin typeface="Arial"/>
                <a:cs typeface="Arial"/>
              </a:rPr>
              <a:t>unta de lanza iniciativas regionales anunciadas por MINEDUC para TP </a:t>
            </a:r>
          </a:p>
          <a:p>
            <a:pPr>
              <a:lnSpc>
                <a:spcPct val="120000"/>
              </a:lnSpc>
              <a:spcAft>
                <a:spcPts val="600"/>
              </a:spcAft>
            </a:pPr>
            <a:r>
              <a:rPr lang="es-ES" sz="1800" dirty="0" smtClean="0">
                <a:latin typeface="Arial"/>
                <a:cs typeface="Arial"/>
              </a:rPr>
              <a:t>FCH convoca, articula, lidera técnicamente, en asociación con MINEDUC como </a:t>
            </a:r>
            <a:r>
              <a:rPr lang="es-ES" sz="1800" smtClean="0">
                <a:latin typeface="Arial"/>
                <a:cs typeface="Arial"/>
              </a:rPr>
              <a:t>contraparte pública.</a:t>
            </a:r>
            <a:endParaRPr lang="es-ES" sz="1800" dirty="0" smtClean="0">
              <a:latin typeface="Arial"/>
              <a:cs typeface="Arial"/>
            </a:endParaRPr>
          </a:p>
          <a:p>
            <a:pPr>
              <a:lnSpc>
                <a:spcPct val="120000"/>
              </a:lnSpc>
              <a:spcAft>
                <a:spcPts val="600"/>
              </a:spcAft>
            </a:pPr>
            <a:r>
              <a:rPr lang="es-ES" sz="1800" dirty="0" smtClean="0">
                <a:latin typeface="Arial"/>
                <a:cs typeface="Arial"/>
              </a:rPr>
              <a:t>Sinergia con otras políticas públicas: CNIC, CORFO, MINTRAB.</a:t>
            </a:r>
          </a:p>
          <a:p>
            <a:pPr>
              <a:lnSpc>
                <a:spcPct val="120000"/>
              </a:lnSpc>
              <a:spcAft>
                <a:spcPts val="600"/>
              </a:spcAft>
            </a:pPr>
            <a:r>
              <a:rPr lang="es-ES" sz="1800" dirty="0" smtClean="0">
                <a:latin typeface="Arial"/>
                <a:cs typeface="Arial"/>
              </a:rPr>
              <a:t>Resultados desde primer semestre 2015.</a:t>
            </a:r>
            <a:endParaRPr lang="es-ES" sz="1800" dirty="0">
              <a:latin typeface="Arial"/>
              <a:cs typeface="Arial"/>
            </a:endParaRPr>
          </a:p>
        </p:txBody>
      </p:sp>
    </p:spTree>
    <p:extLst>
      <p:ext uri="{BB962C8B-B14F-4D97-AF65-F5344CB8AC3E}">
        <p14:creationId xmlns:p14="http://schemas.microsoft.com/office/powerpoint/2010/main" val="15685462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1 Gráfico"/>
          <p:cNvGraphicFramePr>
            <a:graphicFrameLocks noGrp="1"/>
          </p:cNvGraphicFramePr>
          <p:nvPr>
            <p:ph idx="1"/>
          </p:nvPr>
        </p:nvGraphicFramePr>
        <p:xfrm>
          <a:off x="457200" y="1142984"/>
          <a:ext cx="6972320" cy="5143536"/>
        </p:xfrm>
        <a:graphic>
          <a:graphicData uri="http://schemas.openxmlformats.org/drawingml/2006/chart">
            <c:chart xmlns:c="http://schemas.openxmlformats.org/drawingml/2006/chart" xmlns:r="http://schemas.openxmlformats.org/officeDocument/2006/relationships" r:id="rId2"/>
          </a:graphicData>
        </a:graphic>
      </p:graphicFrame>
      <p:sp>
        <p:nvSpPr>
          <p:cNvPr id="5" name="4 CuadroTexto"/>
          <p:cNvSpPr txBox="1"/>
          <p:nvPr/>
        </p:nvSpPr>
        <p:spPr>
          <a:xfrm>
            <a:off x="7572396" y="1785926"/>
            <a:ext cx="742511" cy="307777"/>
          </a:xfrm>
          <a:prstGeom prst="rect">
            <a:avLst/>
          </a:prstGeom>
          <a:noFill/>
        </p:spPr>
        <p:txBody>
          <a:bodyPr wrap="none" rtlCol="0">
            <a:spAutoFit/>
          </a:bodyPr>
          <a:lstStyle/>
          <a:p>
            <a:r>
              <a:rPr lang="es-CL" sz="1400" dirty="0" smtClean="0"/>
              <a:t>100% U</a:t>
            </a:r>
            <a:endParaRPr lang="es-CL" sz="1400" dirty="0"/>
          </a:p>
        </p:txBody>
      </p:sp>
      <p:sp>
        <p:nvSpPr>
          <p:cNvPr id="7" name="6 CuadroTexto"/>
          <p:cNvSpPr txBox="1"/>
          <p:nvPr/>
        </p:nvSpPr>
        <p:spPr>
          <a:xfrm>
            <a:off x="7572396" y="3000372"/>
            <a:ext cx="801823" cy="738664"/>
          </a:xfrm>
          <a:prstGeom prst="rect">
            <a:avLst/>
          </a:prstGeom>
          <a:noFill/>
        </p:spPr>
        <p:txBody>
          <a:bodyPr wrap="none" rtlCol="0">
            <a:spAutoFit/>
          </a:bodyPr>
          <a:lstStyle/>
          <a:p>
            <a:r>
              <a:rPr lang="es-CL" sz="1400" dirty="0" smtClean="0"/>
              <a:t>46% IP</a:t>
            </a:r>
          </a:p>
          <a:p>
            <a:r>
              <a:rPr lang="es-CL" sz="1400" dirty="0" smtClean="0"/>
              <a:t>44% CFT</a:t>
            </a:r>
          </a:p>
          <a:p>
            <a:r>
              <a:rPr lang="es-CL" sz="1400" dirty="0" smtClean="0"/>
              <a:t>10% U</a:t>
            </a:r>
            <a:endParaRPr lang="es-CL" sz="1400" dirty="0"/>
          </a:p>
        </p:txBody>
      </p:sp>
      <p:sp>
        <p:nvSpPr>
          <p:cNvPr id="8" name="7 CuadroTexto"/>
          <p:cNvSpPr txBox="1"/>
          <p:nvPr/>
        </p:nvSpPr>
        <p:spPr>
          <a:xfrm>
            <a:off x="7572396" y="3929066"/>
            <a:ext cx="673582" cy="523220"/>
          </a:xfrm>
          <a:prstGeom prst="rect">
            <a:avLst/>
          </a:prstGeom>
          <a:noFill/>
        </p:spPr>
        <p:txBody>
          <a:bodyPr wrap="none" rtlCol="0">
            <a:spAutoFit/>
          </a:bodyPr>
          <a:lstStyle/>
          <a:p>
            <a:r>
              <a:rPr lang="es-CL" sz="1400" dirty="0" smtClean="0"/>
              <a:t>80% IP</a:t>
            </a:r>
          </a:p>
          <a:p>
            <a:r>
              <a:rPr lang="es-CL" sz="1400" dirty="0" smtClean="0"/>
              <a:t>20% U</a:t>
            </a:r>
            <a:endParaRPr lang="es-CL" sz="1400" dirty="0"/>
          </a:p>
        </p:txBody>
      </p:sp>
      <p:sp>
        <p:nvSpPr>
          <p:cNvPr id="9" name="8 Abrir llave"/>
          <p:cNvSpPr/>
          <p:nvPr/>
        </p:nvSpPr>
        <p:spPr>
          <a:xfrm>
            <a:off x="7358082" y="1643050"/>
            <a:ext cx="214314" cy="64294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11" name="10 Abrir llave"/>
          <p:cNvSpPr/>
          <p:nvPr/>
        </p:nvSpPr>
        <p:spPr>
          <a:xfrm>
            <a:off x="7358082" y="3000372"/>
            <a:ext cx="214314" cy="64294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12" name="11 Abrir llave"/>
          <p:cNvSpPr/>
          <p:nvPr/>
        </p:nvSpPr>
        <p:spPr>
          <a:xfrm>
            <a:off x="7358082" y="3857628"/>
            <a:ext cx="214314" cy="64294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Tree>
    <p:extLst>
      <p:ext uri="{BB962C8B-B14F-4D97-AF65-F5344CB8AC3E}">
        <p14:creationId xmlns:p14="http://schemas.microsoft.com/office/powerpoint/2010/main" val="489571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980728"/>
            <a:ext cx="8229600" cy="1080120"/>
          </a:xfrm>
        </p:spPr>
        <p:txBody>
          <a:bodyPr>
            <a:noAutofit/>
          </a:bodyPr>
          <a:lstStyle/>
          <a:p>
            <a:r>
              <a:rPr lang="es-CL" sz="2800" dirty="0" smtClean="0"/>
              <a:t>Objetivo: evaluar el impacto de los mecanismos de AC y desarrollar capacidades para una mejor gestión de la calidad. </a:t>
            </a:r>
            <a:br>
              <a:rPr lang="es-CL" sz="2800" dirty="0" smtClean="0"/>
            </a:br>
            <a:endParaRPr lang="es-CL" sz="2800" dirty="0"/>
          </a:p>
        </p:txBody>
      </p:sp>
      <p:sp>
        <p:nvSpPr>
          <p:cNvPr id="3" name="2 Marcador de contenido"/>
          <p:cNvSpPr>
            <a:spLocks noGrp="1"/>
          </p:cNvSpPr>
          <p:nvPr>
            <p:ph idx="1"/>
          </p:nvPr>
        </p:nvSpPr>
        <p:spPr>
          <a:xfrm>
            <a:off x="467544" y="2132856"/>
            <a:ext cx="8229600" cy="4525963"/>
          </a:xfrm>
        </p:spPr>
        <p:txBody>
          <a:bodyPr>
            <a:noAutofit/>
          </a:bodyPr>
          <a:lstStyle/>
          <a:p>
            <a:pPr marL="0" indent="0">
              <a:buNone/>
            </a:pPr>
            <a:r>
              <a:rPr lang="es-CL" sz="2400" dirty="0" smtClean="0"/>
              <a:t>Dos </a:t>
            </a:r>
            <a:r>
              <a:rPr lang="es-CL" sz="2400" dirty="0"/>
              <a:t>líneas de acción:</a:t>
            </a:r>
          </a:p>
          <a:p>
            <a:pPr lvl="0"/>
            <a:r>
              <a:rPr lang="es-CL" sz="2400" dirty="0" smtClean="0"/>
              <a:t>evaluación </a:t>
            </a:r>
            <a:r>
              <a:rPr lang="es-CL" sz="2400" dirty="0"/>
              <a:t>del impacto de procesos de evaluación y </a:t>
            </a:r>
            <a:r>
              <a:rPr lang="es-CL" sz="2400" dirty="0" smtClean="0"/>
              <a:t>acreditación (definición de marco </a:t>
            </a:r>
            <a:r>
              <a:rPr lang="es-CL" sz="2400" dirty="0"/>
              <a:t>de </a:t>
            </a:r>
            <a:r>
              <a:rPr lang="es-CL" sz="2400" dirty="0" smtClean="0"/>
              <a:t>referencia, definición y aplicación de instrumentos </a:t>
            </a:r>
            <a:r>
              <a:rPr lang="es-CL" sz="2400" dirty="0"/>
              <a:t>para explorar percepciones sobre la eficacia y pertinencia del AEC en 30 universidades, de </a:t>
            </a:r>
            <a:r>
              <a:rPr lang="es-CL" sz="2400" dirty="0" smtClean="0"/>
              <a:t>los siete países) </a:t>
            </a:r>
            <a:endParaRPr lang="es-CL" sz="2400" dirty="0"/>
          </a:p>
          <a:p>
            <a:pPr lvl="0"/>
            <a:r>
              <a:rPr lang="es-CL" sz="2400" dirty="0" smtClean="0"/>
              <a:t>diseño </a:t>
            </a:r>
            <a:r>
              <a:rPr lang="es-CL" sz="2400" dirty="0"/>
              <a:t>y aplicación experimental de una batería de módulos de  formación y capacitación para el AC, promoviendo la instrucción y desarrollo de buenas prácticas en la región. </a:t>
            </a:r>
          </a:p>
        </p:txBody>
      </p:sp>
    </p:spTree>
    <p:extLst>
      <p:ext uri="{BB962C8B-B14F-4D97-AF65-F5344CB8AC3E}">
        <p14:creationId xmlns:p14="http://schemas.microsoft.com/office/powerpoint/2010/main" val="1505994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Rectángulo"/>
          <p:cNvSpPr/>
          <p:nvPr/>
        </p:nvSpPr>
        <p:spPr>
          <a:xfrm>
            <a:off x="768929" y="2276872"/>
            <a:ext cx="7427568" cy="33547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r>
              <a:rPr kumimoji="0" lang="es-ES_tradnl" sz="2800" b="1" i="0" u="none" strike="noStrike" cap="none" spc="50" normalizeH="0" baseline="0" dirty="0" smtClean="0">
                <a:ln w="11430"/>
                <a:solidFill>
                  <a:schemeClr val="accent2"/>
                </a:solidFill>
                <a:ea typeface="Cambria" pitchFamily="18" charset="0"/>
                <a:cs typeface="Times New Roman" pitchFamily="18" charset="0"/>
              </a:rPr>
              <a:t>Módulo AC - Unidad 2</a:t>
            </a:r>
          </a:p>
          <a:p>
            <a:pPr lvl="0" algn="ctr" eaLnBrk="0" fontAlgn="base" hangingPunct="0">
              <a:spcBef>
                <a:spcPct val="0"/>
              </a:spcBef>
              <a:spcAft>
                <a:spcPct val="0"/>
              </a:spcAft>
              <a:defRPr/>
            </a:pPr>
            <a:r>
              <a:rPr lang="es-AR" sz="2800" b="1" spc="50" dirty="0" smtClean="0">
                <a:ln w="11430"/>
                <a:solidFill>
                  <a:schemeClr val="accent2"/>
                </a:solidFill>
                <a:ea typeface="Cambria" pitchFamily="18" charset="0"/>
                <a:cs typeface="Times New Roman" pitchFamily="18" charset="0"/>
              </a:rPr>
              <a:t>ASEGURAMIENTO INTERNO Y EXTERNO DE LA CALIDAD</a:t>
            </a:r>
          </a:p>
          <a:p>
            <a:pPr lvl="0" algn="ctr" eaLnBrk="0" fontAlgn="base" hangingPunct="0">
              <a:spcBef>
                <a:spcPct val="0"/>
              </a:spcBef>
              <a:spcAft>
                <a:spcPct val="0"/>
              </a:spcAft>
              <a:defRPr/>
            </a:pPr>
            <a:endParaRPr lang="es-ES_tradnl" sz="2400" b="1" spc="50" dirty="0" smtClean="0">
              <a:ln w="11430"/>
              <a:solidFill>
                <a:schemeClr val="accent1">
                  <a:lumMod val="75000"/>
                </a:schemeClr>
              </a:solidFill>
              <a:cs typeface="Times New Roman" pitchFamily="18" charset="0"/>
            </a:endParaRPr>
          </a:p>
          <a:p>
            <a:pPr algn="ctr" eaLnBrk="0" fontAlgn="base" hangingPunct="0">
              <a:spcBef>
                <a:spcPct val="0"/>
              </a:spcBef>
              <a:spcAft>
                <a:spcPct val="0"/>
              </a:spcAft>
            </a:pPr>
            <a:endParaRPr lang="es-AR" sz="3200" b="1" spc="50" dirty="0" smtClean="0">
              <a:ln w="11430"/>
              <a:solidFill>
                <a:schemeClr val="accent1">
                  <a:lumMod val="75000"/>
                </a:schemeClr>
              </a:solidFill>
              <a:latin typeface="Calibri" pitchFamily="34" charset="0"/>
              <a:cs typeface="Times New Roman" pitchFamily="18" charset="0"/>
            </a:endParaRPr>
          </a:p>
          <a:p>
            <a:pPr algn="ctr" eaLnBrk="0" fontAlgn="base" hangingPunct="0">
              <a:spcBef>
                <a:spcPct val="0"/>
              </a:spcBef>
              <a:spcAft>
                <a:spcPct val="0"/>
              </a:spcAft>
            </a:pPr>
            <a:r>
              <a:rPr lang="es-AR" sz="3600" b="1" spc="50" dirty="0" smtClean="0">
                <a:ln w="11430"/>
                <a:solidFill>
                  <a:schemeClr val="accent2"/>
                </a:solidFill>
                <a:latin typeface="Calibri" pitchFamily="34" charset="0"/>
                <a:cs typeface="Times New Roman" pitchFamily="18" charset="0"/>
              </a:rPr>
              <a:t>El proceso de Aseguramiento Interno de la Calidad</a:t>
            </a:r>
            <a:endParaRPr lang="es-AR" sz="3600" b="1" cap="none" spc="50" dirty="0">
              <a:ln w="11430"/>
              <a:solidFill>
                <a:schemeClr val="accent2"/>
              </a:solidFill>
              <a:latin typeface="Calibri" pitchFamily="34" charset="0"/>
            </a:endParaRPr>
          </a:p>
        </p:txBody>
      </p:sp>
      <p:pic>
        <p:nvPicPr>
          <p:cNvPr id="4" name="Picture 2" descr="http://www.ub.edu/web/ub/galeries/imatges/noticies/2012/03/CIND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1850" y="0"/>
            <a:ext cx="196215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261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Título"/>
          <p:cNvSpPr txBox="1">
            <a:spLocks/>
          </p:cNvSpPr>
          <p:nvPr/>
        </p:nvSpPr>
        <p:spPr>
          <a:xfrm>
            <a:off x="1524000" y="685800"/>
            <a:ext cx="7162800" cy="990600"/>
          </a:xfrm>
          <a:prstGeom prst="rect">
            <a:avLst/>
          </a:prstGeom>
        </p:spPr>
        <p:txBody>
          <a:bodyPr/>
          <a:lstStyle/>
          <a:p>
            <a:pPr lvl="0" algn="ctr" fontAlgn="auto">
              <a:spcAft>
                <a:spcPts val="0"/>
              </a:spcAft>
              <a:defRPr/>
            </a:pPr>
            <a:r>
              <a:rPr lang="es-AR" sz="4400" dirty="0" smtClean="0">
                <a:ln w="6350">
                  <a:solidFill>
                    <a:schemeClr val="accent1">
                      <a:shade val="43000"/>
                    </a:schemeClr>
                  </a:solidFill>
                </a:ln>
                <a:effectLst>
                  <a:outerShdw blurRad="26000" dist="26000" dir="14500000" algn="tl" rotWithShape="0">
                    <a:srgbClr val="000000">
                      <a:alpha val="40000"/>
                    </a:srgbClr>
                  </a:outerShdw>
                </a:effectLst>
                <a:latin typeface="Calibri" pitchFamily="34" charset="0"/>
              </a:rPr>
              <a:t>Contenidos</a:t>
            </a:r>
            <a:endParaRPr kumimoji="0" lang="es-AR"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Calibri" pitchFamily="34" charset="0"/>
              <a:ea typeface="+mj-ea"/>
              <a:cs typeface="+mj-cs"/>
            </a:endParaRPr>
          </a:p>
        </p:txBody>
      </p:sp>
      <p:sp>
        <p:nvSpPr>
          <p:cNvPr id="4" name="3 Marcador de número de diapositiva"/>
          <p:cNvSpPr>
            <a:spLocks noGrp="1"/>
          </p:cNvSpPr>
          <p:nvPr>
            <p:ph type="sldNum" sz="quarter" idx="4294967295"/>
          </p:nvPr>
        </p:nvSpPr>
        <p:spPr>
          <a:xfrm>
            <a:off x="146304" y="6210300"/>
            <a:ext cx="457200" cy="457200"/>
          </a:xfrm>
          <a:prstGeom prst="ellipse">
            <a:avLst/>
          </a:prstGeom>
        </p:spPr>
        <p:txBody>
          <a:bodyPr/>
          <a:lstStyle/>
          <a:p>
            <a:fld id="{93B66B75-CA10-49E2-8C02-5BF7782B056C}" type="slidenum">
              <a:rPr lang="es-AR" smtClean="0"/>
              <a:pPr/>
              <a:t>6</a:t>
            </a:fld>
            <a:endParaRPr lang="es-AR"/>
          </a:p>
        </p:txBody>
      </p:sp>
      <p:sp>
        <p:nvSpPr>
          <p:cNvPr id="5" name="4 Marcador de contenido"/>
          <p:cNvSpPr>
            <a:spLocks noGrp="1"/>
          </p:cNvSpPr>
          <p:nvPr>
            <p:ph sz="quarter" idx="1"/>
          </p:nvPr>
        </p:nvSpPr>
        <p:spPr>
          <a:xfrm>
            <a:off x="500034" y="2133600"/>
            <a:ext cx="8186766" cy="4321208"/>
          </a:xfrm>
        </p:spPr>
        <p:txBody>
          <a:bodyPr>
            <a:normAutofit/>
          </a:bodyPr>
          <a:lstStyle/>
          <a:p>
            <a:pPr lvl="0"/>
            <a:r>
              <a:rPr lang="es-AR" sz="2800" dirty="0" smtClean="0">
                <a:solidFill>
                  <a:schemeClr val="tx2"/>
                </a:solidFill>
              </a:rPr>
              <a:t>Sentido y componentes principales del AIC</a:t>
            </a:r>
          </a:p>
          <a:p>
            <a:pPr lvl="0"/>
            <a:r>
              <a:rPr lang="es-CL" sz="2800" dirty="0" smtClean="0">
                <a:solidFill>
                  <a:schemeClr val="tx2"/>
                </a:solidFill>
              </a:rPr>
              <a:t>Ciclo de desarrollo del AIC</a:t>
            </a:r>
          </a:p>
          <a:p>
            <a:r>
              <a:rPr lang="es-AR" sz="2800" dirty="0" smtClean="0">
                <a:solidFill>
                  <a:schemeClr val="tx2"/>
                </a:solidFill>
              </a:rPr>
              <a:t>La autoevaluación y su relación con el AEC</a:t>
            </a:r>
          </a:p>
          <a:p>
            <a:r>
              <a:rPr lang="es-AR" sz="2800" dirty="0" smtClean="0">
                <a:solidFill>
                  <a:schemeClr val="tx2"/>
                </a:solidFill>
              </a:rPr>
              <a:t>La lógica de la gestión de calidad</a:t>
            </a:r>
          </a:p>
          <a:p>
            <a:r>
              <a:rPr lang="es-AR" sz="2800" dirty="0" smtClean="0">
                <a:solidFill>
                  <a:schemeClr val="tx2"/>
                </a:solidFill>
              </a:rPr>
              <a:t>La autorregulación</a:t>
            </a:r>
          </a:p>
          <a:p>
            <a:pPr lvl="0"/>
            <a:endParaRPr lang="es-AR" sz="2800" dirty="0" smtClean="0">
              <a:solidFill>
                <a:schemeClr val="tx2"/>
              </a:solidFill>
            </a:endParaRPr>
          </a:p>
          <a:p>
            <a:endParaRPr lang="es-AR" dirty="0"/>
          </a:p>
        </p:txBody>
      </p:sp>
      <p:pic>
        <p:nvPicPr>
          <p:cNvPr id="6" name="Picture 4" descr="http://3.bp.blogspot.com/-3vQuSjMYtFM/T1Op-s2UZ1I/AAAAAAAAAA4/HjHld2_h0-M/s1600/ingenieria_ciclo.jpg"/>
          <p:cNvPicPr>
            <a:picLocks noChangeAspect="1" noChangeArrowheads="1"/>
          </p:cNvPicPr>
          <p:nvPr/>
        </p:nvPicPr>
        <p:blipFill>
          <a:blip r:embed="rId3"/>
          <a:srcRect/>
          <a:stretch>
            <a:fillRect/>
          </a:stretch>
        </p:blipFill>
        <p:spPr bwMode="auto">
          <a:xfrm>
            <a:off x="5810250" y="3886200"/>
            <a:ext cx="3333750" cy="2609851"/>
          </a:xfrm>
          <a:prstGeom prst="rect">
            <a:avLst/>
          </a:prstGeom>
          <a:noFill/>
        </p:spPr>
      </p:pic>
      <p:pic>
        <p:nvPicPr>
          <p:cNvPr id="7" name="Picture 2" descr="http://www.ub.edu/web/ub/galeries/imatges/noticies/2012/03/CIND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41217"/>
            <a:ext cx="196215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914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Enfoques posibles del AC</a:t>
            </a:r>
            <a:endParaRPr lang="es-CL" dirty="0"/>
          </a:p>
        </p:txBody>
      </p:sp>
      <p:sp>
        <p:nvSpPr>
          <p:cNvPr id="3" name="2 Marcador de contenido"/>
          <p:cNvSpPr>
            <a:spLocks noGrp="1"/>
          </p:cNvSpPr>
          <p:nvPr>
            <p:ph idx="1"/>
          </p:nvPr>
        </p:nvSpPr>
        <p:spPr>
          <a:xfrm>
            <a:off x="467544" y="1340768"/>
            <a:ext cx="8229600" cy="4525963"/>
          </a:xfrm>
        </p:spPr>
        <p:txBody>
          <a:bodyPr>
            <a:noAutofit/>
          </a:bodyPr>
          <a:lstStyle/>
          <a:p>
            <a:r>
              <a:rPr lang="es-CL" sz="2400" dirty="0" smtClean="0"/>
              <a:t>Control </a:t>
            </a:r>
            <a:r>
              <a:rPr lang="es-CL" sz="2400" dirty="0"/>
              <a:t>de la </a:t>
            </a:r>
            <a:r>
              <a:rPr lang="es-CL" sz="2400" dirty="0" smtClean="0"/>
              <a:t>calidad:  </a:t>
            </a:r>
            <a:r>
              <a:rPr lang="es-CL" sz="2400" dirty="0"/>
              <a:t>busca que los sistemas nacionales de educación superior alcancen un nivel basal de calidad. </a:t>
            </a:r>
            <a:endParaRPr lang="es-CL" sz="2400" dirty="0" smtClean="0"/>
          </a:p>
          <a:p>
            <a:r>
              <a:rPr lang="es-CL" sz="2400" dirty="0" smtClean="0"/>
              <a:t>Acreditación: </a:t>
            </a:r>
            <a:r>
              <a:rPr lang="es-CL" sz="2400" dirty="0"/>
              <a:t>permite la evaluación periódica del desempeño de las instituciones y programas en función de estándares; guía a las instituciones de educación superior hacia lo que se considera un adecuado nivel de desarrollo, en la medida que hace que las expectativas que existen </a:t>
            </a:r>
            <a:r>
              <a:rPr lang="es-CL" sz="2400" dirty="0" smtClean="0"/>
              <a:t>respecto de </a:t>
            </a:r>
            <a:r>
              <a:rPr lang="es-CL" sz="2400" dirty="0"/>
              <a:t>su desempeño se vuelvan explícitas. </a:t>
            </a:r>
            <a:endParaRPr lang="es-CL" sz="2400" dirty="0" smtClean="0"/>
          </a:p>
          <a:p>
            <a:r>
              <a:rPr lang="es-CL" sz="2400" dirty="0" smtClean="0"/>
              <a:t>Mejoramiento de </a:t>
            </a:r>
            <a:r>
              <a:rPr lang="es-CL" sz="2400" dirty="0"/>
              <a:t>la </a:t>
            </a:r>
            <a:r>
              <a:rPr lang="es-CL" sz="2400" dirty="0" smtClean="0"/>
              <a:t>calidad: </a:t>
            </a:r>
            <a:r>
              <a:rPr lang="es-CL" sz="2400" dirty="0"/>
              <a:t>reconoce que la responsabilidad por la calidad descansa en </a:t>
            </a:r>
            <a:r>
              <a:rPr lang="es-CL" sz="2400" dirty="0" smtClean="0"/>
              <a:t>las instituciones </a:t>
            </a:r>
            <a:r>
              <a:rPr lang="es-CL" sz="2400" dirty="0"/>
              <a:t>de educación superior y, al mismo tiempo, supone que ellas tienen la capacidad de desarrollar y aplicar políticas efectivas y mecanismos de autorregulación, en un avance continuo hacia niveles crecientes de </a:t>
            </a:r>
            <a:r>
              <a:rPr lang="es-CL" sz="2400" dirty="0" smtClean="0"/>
              <a:t>calidad.</a:t>
            </a:r>
            <a:endParaRPr lang="es-CL" sz="2400" dirty="0"/>
          </a:p>
        </p:txBody>
      </p:sp>
    </p:spTree>
    <p:extLst>
      <p:ext uri="{BB962C8B-B14F-4D97-AF65-F5344CB8AC3E}">
        <p14:creationId xmlns:p14="http://schemas.microsoft.com/office/powerpoint/2010/main" val="2603580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864096"/>
          </a:xfrm>
        </p:spPr>
        <p:txBody>
          <a:bodyPr/>
          <a:lstStyle/>
          <a:p>
            <a:r>
              <a:rPr lang="es-CL" dirty="0" smtClean="0"/>
              <a:t>Impacto del AC</a:t>
            </a:r>
            <a:endParaRPr lang="es-CL" dirty="0"/>
          </a:p>
        </p:txBody>
      </p:sp>
      <p:sp>
        <p:nvSpPr>
          <p:cNvPr id="3" name="2 Marcador de contenido"/>
          <p:cNvSpPr>
            <a:spLocks noGrp="1"/>
          </p:cNvSpPr>
          <p:nvPr>
            <p:ph idx="1"/>
          </p:nvPr>
        </p:nvSpPr>
        <p:spPr>
          <a:xfrm>
            <a:off x="251520" y="1052736"/>
            <a:ext cx="8712968" cy="5040560"/>
          </a:xfrm>
        </p:spPr>
        <p:txBody>
          <a:bodyPr>
            <a:noAutofit/>
          </a:bodyPr>
          <a:lstStyle/>
          <a:p>
            <a:r>
              <a:rPr lang="es-CL" sz="1800" dirty="0" smtClean="0"/>
              <a:t>Impactos del </a:t>
            </a:r>
            <a:r>
              <a:rPr lang="es-CL" sz="1800" dirty="0"/>
              <a:t>AC ha comenzado a concitar fuerte interés internacional. </a:t>
            </a:r>
            <a:endParaRPr lang="es-CL" sz="1800" dirty="0" smtClean="0"/>
          </a:p>
          <a:p>
            <a:r>
              <a:rPr lang="es-CL" sz="1800" dirty="0" smtClean="0"/>
              <a:t>Discusión sobre </a:t>
            </a:r>
            <a:r>
              <a:rPr lang="es-CL" sz="1800" dirty="0"/>
              <a:t>magnitud de los beneficios </a:t>
            </a:r>
            <a:r>
              <a:rPr lang="es-CL" sz="1800" dirty="0" smtClean="0"/>
              <a:t>obtenidos. Oscila entre impacto visible y significativo en el control y/o mejoramiento de la calidad, y una </a:t>
            </a:r>
            <a:r>
              <a:rPr lang="es-CL" sz="1800" dirty="0"/>
              <a:t>tendencia a la burocratización de los procesos y </a:t>
            </a:r>
            <a:r>
              <a:rPr lang="es-CL" sz="1800" dirty="0" smtClean="0"/>
              <a:t>excesiva </a:t>
            </a:r>
            <a:r>
              <a:rPr lang="es-CL" sz="1800" dirty="0"/>
              <a:t>carga rutinaria </a:t>
            </a:r>
            <a:r>
              <a:rPr lang="es-CL" sz="1800" dirty="0" smtClean="0"/>
              <a:t>que no contribuyen a </a:t>
            </a:r>
            <a:r>
              <a:rPr lang="es-CL" sz="1800" dirty="0"/>
              <a:t>cultura de la calidad. </a:t>
            </a:r>
          </a:p>
          <a:p>
            <a:r>
              <a:rPr lang="es-CL" sz="1800" dirty="0" smtClean="0"/>
              <a:t>Evaluar impacto y resultados del AC es relevante para el ajuste de políticas públicas: </a:t>
            </a:r>
          </a:p>
          <a:p>
            <a:pPr marL="800100" lvl="1" indent="-400050">
              <a:buFont typeface="+mj-lt"/>
              <a:buAutoNum type="romanLcPeriod"/>
            </a:pPr>
            <a:r>
              <a:rPr lang="es-CL" sz="1400" dirty="0" smtClean="0"/>
              <a:t>Costo financiero no es excesivo </a:t>
            </a:r>
            <a:r>
              <a:rPr lang="es-CL" sz="1400" dirty="0"/>
              <a:t>para cumplir los objetivos que plantea, </a:t>
            </a:r>
            <a:r>
              <a:rPr lang="es-CL" sz="1400" dirty="0" smtClean="0"/>
              <a:t> pero sí  lo es en términos de tiempo y dedicación </a:t>
            </a:r>
            <a:r>
              <a:rPr lang="es-CL" sz="1400" dirty="0"/>
              <a:t>de personal especializado y de recursos humanos académicos altamente entrenados. </a:t>
            </a:r>
          </a:p>
          <a:p>
            <a:pPr marL="800100" lvl="1" indent="-400050">
              <a:buFont typeface="+mj-lt"/>
              <a:buAutoNum type="romanLcPeriod"/>
            </a:pPr>
            <a:r>
              <a:rPr lang="es-CL" sz="1400" dirty="0"/>
              <a:t> </a:t>
            </a:r>
            <a:r>
              <a:rPr lang="es-CL" sz="1400" dirty="0" smtClean="0"/>
              <a:t>Ofrece múltiples </a:t>
            </a:r>
            <a:r>
              <a:rPr lang="es-CL" sz="1400" dirty="0"/>
              <a:t>alternativas de evaluación, aplicables en sistemas que presentan </a:t>
            </a:r>
            <a:r>
              <a:rPr lang="es-CL" sz="1400" dirty="0" smtClean="0"/>
              <a:t>desafíos </a:t>
            </a:r>
            <a:r>
              <a:rPr lang="es-CL" sz="1400" dirty="0"/>
              <a:t>debido a </a:t>
            </a:r>
            <a:r>
              <a:rPr lang="es-CL" sz="1400" dirty="0" smtClean="0"/>
              <a:t>su </a:t>
            </a:r>
            <a:r>
              <a:rPr lang="es-CL" sz="1400" dirty="0"/>
              <a:t>expansión y </a:t>
            </a:r>
            <a:r>
              <a:rPr lang="es-CL" sz="1400" dirty="0" smtClean="0"/>
              <a:t>complejidad</a:t>
            </a:r>
            <a:r>
              <a:rPr lang="es-CL" sz="1400" dirty="0"/>
              <a:t>.  </a:t>
            </a:r>
          </a:p>
          <a:p>
            <a:r>
              <a:rPr lang="es-CL" sz="1800" dirty="0" smtClean="0"/>
              <a:t>Debate metodológico académico debido a:</a:t>
            </a:r>
            <a:endParaRPr lang="es-CL" sz="1800" dirty="0"/>
          </a:p>
          <a:p>
            <a:pPr marL="857250" lvl="1" indent="-400050">
              <a:buFont typeface="+mj-lt"/>
              <a:buAutoNum type="romanLcPeriod"/>
            </a:pPr>
            <a:r>
              <a:rPr lang="es-CL" sz="1400" dirty="0" smtClean="0"/>
              <a:t>permanente </a:t>
            </a:r>
            <a:r>
              <a:rPr lang="es-CL" sz="1400" dirty="0"/>
              <a:t>dificultad de definir calidad y sus múltiples usos y significados según sea el contexto y perspectiva desde la que se juzgue (Harvey &amp; Green, 1993; </a:t>
            </a:r>
            <a:r>
              <a:rPr lang="es-CL" sz="1400" dirty="0" err="1"/>
              <a:t>Westerheijden</a:t>
            </a:r>
            <a:r>
              <a:rPr lang="es-CL" sz="1400" dirty="0"/>
              <a:t>, 1999; Harvey &amp; Newton, 2007; </a:t>
            </a:r>
            <a:r>
              <a:rPr lang="es-CL" sz="1400" dirty="0" err="1"/>
              <a:t>Vlasceanu</a:t>
            </a:r>
            <a:r>
              <a:rPr lang="es-CL" sz="1400" dirty="0"/>
              <a:t> et al, </a:t>
            </a:r>
            <a:r>
              <a:rPr lang="es-CL" sz="1400" dirty="0" err="1"/>
              <a:t>UnescoCepes</a:t>
            </a:r>
            <a:r>
              <a:rPr lang="es-CL" sz="1400" dirty="0"/>
              <a:t>, 2007, entre otros) y </a:t>
            </a:r>
            <a:endParaRPr lang="es-CL" sz="1400" dirty="0" smtClean="0"/>
          </a:p>
          <a:p>
            <a:pPr marL="857250" lvl="1" indent="-400050">
              <a:buFont typeface="+mj-lt"/>
              <a:buAutoNum type="romanLcPeriod"/>
            </a:pPr>
            <a:r>
              <a:rPr lang="es-CL" sz="1400" dirty="0" smtClean="0"/>
              <a:t>dificultad </a:t>
            </a:r>
            <a:r>
              <a:rPr lang="es-CL" sz="1400" dirty="0"/>
              <a:t>para aislar las causas y efectos, puesto que los procesos de AEC son sólo uno de los varios factores que pueden influir en el desarrollo de las instituciones de educación superior (</a:t>
            </a:r>
            <a:r>
              <a:rPr lang="es-CL" sz="1400" dirty="0" err="1"/>
              <a:t>Stensaker</a:t>
            </a:r>
            <a:r>
              <a:rPr lang="es-CL" sz="1400" dirty="0"/>
              <a:t>, 2003</a:t>
            </a:r>
            <a:r>
              <a:rPr lang="es-CL" sz="1400" dirty="0" smtClean="0"/>
              <a:t>)</a:t>
            </a:r>
          </a:p>
          <a:p>
            <a:r>
              <a:rPr lang="es-CL" sz="1800" dirty="0" smtClean="0"/>
              <a:t>Evidencias de cambios organizacionales, escasa claridad de la incidencia del AC en mejoramiento de la docencia ni en aprendizajes</a:t>
            </a:r>
            <a:endParaRPr lang="es-CL" sz="1800" dirty="0"/>
          </a:p>
        </p:txBody>
      </p:sp>
    </p:spTree>
    <p:extLst>
      <p:ext uri="{BB962C8B-B14F-4D97-AF65-F5344CB8AC3E}">
        <p14:creationId xmlns:p14="http://schemas.microsoft.com/office/powerpoint/2010/main" val="92844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Cómo se realizó el Estudio. </a:t>
            </a:r>
            <a:br>
              <a:rPr lang="es-CL" dirty="0" smtClean="0"/>
            </a:br>
            <a:r>
              <a:rPr lang="es-CL" dirty="0" smtClean="0"/>
              <a:t>Levantamiento de opinión</a:t>
            </a:r>
            <a:endParaRPr lang="es-CL" dirty="0"/>
          </a:p>
        </p:txBody>
      </p:sp>
      <p:sp>
        <p:nvSpPr>
          <p:cNvPr id="4" name="3 Marcador de contenido"/>
          <p:cNvSpPr>
            <a:spLocks noGrp="1"/>
          </p:cNvSpPr>
          <p:nvPr>
            <p:ph idx="1"/>
          </p:nvPr>
        </p:nvSpPr>
        <p:spPr>
          <a:xfrm>
            <a:off x="457200" y="1600200"/>
            <a:ext cx="8229600" cy="4925143"/>
          </a:xfrm>
        </p:spPr>
        <p:txBody>
          <a:bodyPr>
            <a:noAutofit/>
          </a:bodyPr>
          <a:lstStyle/>
          <a:p>
            <a:pPr marL="0" lvl="0" indent="0">
              <a:buNone/>
            </a:pPr>
            <a:r>
              <a:rPr lang="es-CL" sz="1600" dirty="0" smtClean="0"/>
              <a:t>Actores</a:t>
            </a:r>
          </a:p>
          <a:p>
            <a:pPr lvl="0"/>
            <a:r>
              <a:rPr lang="es-CL" sz="1600" dirty="0" smtClean="0"/>
              <a:t>Autoridades </a:t>
            </a:r>
            <a:r>
              <a:rPr lang="es-CL" sz="1600" dirty="0"/>
              <a:t>gubernamentales, </a:t>
            </a:r>
            <a:r>
              <a:rPr lang="es-CL" sz="1600" dirty="0" smtClean="0"/>
              <a:t>representantes </a:t>
            </a:r>
            <a:r>
              <a:rPr lang="es-CL" sz="1600" dirty="0"/>
              <a:t>de la política pública.</a:t>
            </a:r>
          </a:p>
          <a:p>
            <a:pPr lvl="0"/>
            <a:r>
              <a:rPr lang="es-CL" sz="1600" dirty="0"/>
              <a:t>Vicerrectores y directores de planificación, </a:t>
            </a:r>
            <a:r>
              <a:rPr lang="es-CL" sz="1600" dirty="0" smtClean="0"/>
              <a:t>responsables </a:t>
            </a:r>
            <a:r>
              <a:rPr lang="es-CL" sz="1600" dirty="0"/>
              <a:t>de la gestión institucional.</a:t>
            </a:r>
          </a:p>
          <a:p>
            <a:pPr lvl="0"/>
            <a:r>
              <a:rPr lang="es-CL" sz="1600" dirty="0"/>
              <a:t>Decanos y docentes, </a:t>
            </a:r>
            <a:r>
              <a:rPr lang="es-CL" sz="1600" dirty="0" smtClean="0"/>
              <a:t>directamente </a:t>
            </a:r>
            <a:r>
              <a:rPr lang="es-CL" sz="1600" dirty="0"/>
              <a:t>involucrados en el desarrollo de los </a:t>
            </a:r>
            <a:r>
              <a:rPr lang="es-CL" sz="1600" dirty="0" smtClean="0"/>
              <a:t>procesos de AC.</a:t>
            </a:r>
            <a:endParaRPr lang="es-CL" sz="1600" dirty="0"/>
          </a:p>
          <a:p>
            <a:pPr lvl="0"/>
            <a:r>
              <a:rPr lang="es-CL" sz="1600" dirty="0"/>
              <a:t>Alumnos y egresados, </a:t>
            </a:r>
            <a:r>
              <a:rPr lang="es-CL" sz="1600" dirty="0" smtClean="0"/>
              <a:t>actores </a:t>
            </a:r>
            <a:r>
              <a:rPr lang="es-CL" sz="1600" dirty="0"/>
              <a:t>interesados y usuarios internos del AC.</a:t>
            </a:r>
          </a:p>
          <a:p>
            <a:pPr lvl="0"/>
            <a:r>
              <a:rPr lang="es-CL" sz="1600" dirty="0" smtClean="0"/>
              <a:t>Asociaciones </a:t>
            </a:r>
            <a:r>
              <a:rPr lang="es-CL" sz="1600" dirty="0"/>
              <a:t>profesionales, </a:t>
            </a:r>
            <a:r>
              <a:rPr lang="es-CL" sz="1600" dirty="0" smtClean="0"/>
              <a:t>actores </a:t>
            </a:r>
            <a:r>
              <a:rPr lang="es-CL" sz="1600" dirty="0"/>
              <a:t>interesados y externos al AC.</a:t>
            </a:r>
          </a:p>
          <a:p>
            <a:r>
              <a:rPr lang="es-CL" sz="1600" dirty="0" smtClean="0"/>
              <a:t>Empleadores: debido a escasa información aportada en la fase piloto y a </a:t>
            </a:r>
            <a:r>
              <a:rPr lang="es-CL" sz="1600" dirty="0"/>
              <a:t>dificultad para identificar informantes </a:t>
            </a:r>
            <a:r>
              <a:rPr lang="es-CL" sz="1600" dirty="0" smtClean="0"/>
              <a:t>calificados, no se les consideró en fase levantamiento opinión.</a:t>
            </a:r>
          </a:p>
          <a:p>
            <a:endParaRPr lang="es-CL" sz="1600" dirty="0" smtClean="0"/>
          </a:p>
          <a:p>
            <a:pPr marL="0" indent="0">
              <a:buNone/>
            </a:pPr>
            <a:r>
              <a:rPr lang="es-CL" sz="1600" dirty="0" smtClean="0"/>
              <a:t>Impacto.</a:t>
            </a:r>
            <a:endParaRPr lang="es-CL" sz="1600" dirty="0"/>
          </a:p>
          <a:p>
            <a:pPr lvl="0"/>
            <a:r>
              <a:rPr lang="es-CL" sz="1600" dirty="0" smtClean="0"/>
              <a:t>Regularidades presentes </a:t>
            </a:r>
            <a:r>
              <a:rPr lang="es-CL" sz="1600" dirty="0"/>
              <a:t>en todos los </a:t>
            </a:r>
            <a:r>
              <a:rPr lang="es-CL" sz="1600" dirty="0" smtClean="0"/>
              <a:t>países</a:t>
            </a:r>
          </a:p>
          <a:p>
            <a:pPr lvl="0"/>
            <a:r>
              <a:rPr lang="es-CL" sz="1600" dirty="0" smtClean="0"/>
              <a:t>Percepciones que </a:t>
            </a:r>
            <a:r>
              <a:rPr lang="es-CL" sz="1600" dirty="0"/>
              <a:t>sólo fueron registradas algunos países específicos.  </a:t>
            </a:r>
          </a:p>
          <a:p>
            <a:pPr lvl="0"/>
            <a:r>
              <a:rPr lang="es-CL" sz="1600" dirty="0" smtClean="0"/>
              <a:t>Regularidades </a:t>
            </a:r>
            <a:r>
              <a:rPr lang="es-CL" sz="1600" dirty="0"/>
              <a:t>y singularidades que se presentaron según los distintos </a:t>
            </a:r>
            <a:r>
              <a:rPr lang="es-CL" sz="1600" dirty="0" smtClean="0"/>
              <a:t>actores; se </a:t>
            </a:r>
            <a:r>
              <a:rPr lang="es-CL" sz="1600" dirty="0"/>
              <a:t>repetían entre varios actores consultados, o bien </a:t>
            </a:r>
            <a:r>
              <a:rPr lang="es-CL" sz="1600" dirty="0" smtClean="0"/>
              <a:t>respecto de un </a:t>
            </a:r>
            <a:r>
              <a:rPr lang="es-CL" sz="1600" dirty="0"/>
              <a:t>actor en particular, sin mayores diferencias entre los </a:t>
            </a:r>
            <a:r>
              <a:rPr lang="es-CL" sz="1600" dirty="0" smtClean="0"/>
              <a:t>países. </a:t>
            </a:r>
            <a:endParaRPr lang="es-CL" sz="1600" dirty="0"/>
          </a:p>
          <a:p>
            <a:r>
              <a:rPr lang="es-CL" sz="1600" dirty="0" smtClean="0"/>
              <a:t>Según </a:t>
            </a:r>
            <a:r>
              <a:rPr lang="es-CL" sz="1600" dirty="0"/>
              <a:t>la proveniencia de los actores </a:t>
            </a:r>
            <a:r>
              <a:rPr lang="es-CL" sz="1600" dirty="0" smtClean="0"/>
              <a:t>consultados: externos </a:t>
            </a:r>
            <a:r>
              <a:rPr lang="es-CL" sz="1600" dirty="0"/>
              <a:t>o internos </a:t>
            </a:r>
            <a:r>
              <a:rPr lang="es-CL" sz="1600" dirty="0" smtClean="0"/>
              <a:t>alas </a:t>
            </a:r>
            <a:r>
              <a:rPr lang="es-CL" sz="1600" dirty="0"/>
              <a:t>universidades, y pertenecientes a universidades públicas o privadas. </a:t>
            </a:r>
          </a:p>
        </p:txBody>
      </p:sp>
    </p:spTree>
    <p:extLst>
      <p:ext uri="{BB962C8B-B14F-4D97-AF65-F5344CB8AC3E}">
        <p14:creationId xmlns:p14="http://schemas.microsoft.com/office/powerpoint/2010/main" val="497072449"/>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50339</TotalTime>
  <Words>2172</Words>
  <Application>Microsoft Office PowerPoint</Application>
  <PresentationFormat>Presentación en pantalla (4:3)</PresentationFormat>
  <Paragraphs>242</Paragraphs>
  <Slides>32</Slides>
  <Notes>3</Notes>
  <HiddenSlides>2</HiddenSlides>
  <MMClips>0</MMClips>
  <ScaleCrop>false</ScaleCrop>
  <HeadingPairs>
    <vt:vector size="4" baseType="variant">
      <vt:variant>
        <vt:lpstr>Tema</vt:lpstr>
      </vt:variant>
      <vt:variant>
        <vt:i4>2</vt:i4>
      </vt:variant>
      <vt:variant>
        <vt:lpstr>Títulos de diapositiva</vt:lpstr>
      </vt:variant>
      <vt:variant>
        <vt:i4>32</vt:i4>
      </vt:variant>
    </vt:vector>
  </HeadingPairs>
  <TitlesOfParts>
    <vt:vector size="34" baseType="lpstr">
      <vt:lpstr>Diseño personalizado</vt:lpstr>
      <vt:lpstr>1_Tema de Office</vt:lpstr>
      <vt:lpstr>UNA MIRADA A LOS SISTEMAS INTERNOS DE ASEGURAMIENTO DE LA CALIDAD EN IBEROAMÉRICA  </vt:lpstr>
      <vt:lpstr>Presentación de PowerPoint</vt:lpstr>
      <vt:lpstr>Aseguramiento de la Calidad en Iberoamérica</vt:lpstr>
      <vt:lpstr>Objetivo: evaluar el impacto de los mecanismos de AC y desarrollar capacidades para una mejor gestión de la calidad.  </vt:lpstr>
      <vt:lpstr>Presentación de PowerPoint</vt:lpstr>
      <vt:lpstr>Presentación de PowerPoint</vt:lpstr>
      <vt:lpstr>Enfoques posibles del AC</vt:lpstr>
      <vt:lpstr>Impacto del AC</vt:lpstr>
      <vt:lpstr>Cómo se realizó el Estudio.  Levantamiento de opinión</vt:lpstr>
      <vt:lpstr>Cómo opinan…</vt:lpstr>
      <vt:lpstr>Principales conclusiones por Dimensión y Zoom a Colombia  Dimensión Macro: Sistema Educación Superior Dimensión Meso: Gestión institucional Dimensión Micro: Proceso de  Enseñanza Aprendizaje  </vt:lpstr>
      <vt:lpstr>Dimensión Macro: Sistema Educación Superior </vt:lpstr>
      <vt:lpstr>Zoom</vt:lpstr>
      <vt:lpstr>Zoom</vt:lpstr>
      <vt:lpstr>Dimensión Meso: Gestión institucional </vt:lpstr>
      <vt:lpstr>Dimensión Meso: Gestión institucional </vt:lpstr>
      <vt:lpstr>Zoom institucionalización del AC, sistemas de información</vt:lpstr>
      <vt:lpstr>Zoom a la Gestión y la Docencia</vt:lpstr>
      <vt:lpstr>Zoom a la Gestión del cuerpo académico</vt:lpstr>
      <vt:lpstr>Dimensión Micro: Proceso de  Enseñanza Aprendizaje </vt:lpstr>
      <vt:lpstr>Zoom a la actualización curricular</vt:lpstr>
      <vt:lpstr>Zoom a la progresión curricular y logros de los estudiantes</vt:lpstr>
      <vt:lpstr>Zoom a la evaluación de aprendizajes</vt:lpstr>
      <vt:lpstr>Una evaluación del CNA…del 2009 acerca del Impacto de la Acreditación en la Calidad de los Programas</vt:lpstr>
      <vt:lpstr>¿No será curiosamente positiva la evaluación chilena?</vt:lpstr>
      <vt:lpstr>Presentación de PowerPoint</vt:lpstr>
      <vt:lpstr>Vigencia de las Conclusiones</vt:lpstr>
      <vt:lpstr>Vigencia de las Conclusiones</vt:lpstr>
      <vt:lpstr>Vigencia de las Conclusiones</vt:lpstr>
      <vt:lpstr>Presentación de PowerPoint</vt:lpstr>
      <vt:lpstr>Nuestro enfoque </vt:lpstr>
      <vt:lpstr>Presentación de PowerPoint</vt:lpstr>
    </vt:vector>
  </TitlesOfParts>
  <Company>Fundacion Chile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Aquí va el titulo en cuerpo 40</dc:title>
  <dc:creator>Francisca Jimenez</dc:creator>
  <cp:lastModifiedBy>Daniela Torre</cp:lastModifiedBy>
  <cp:revision>618</cp:revision>
  <cp:lastPrinted>2014-08-29T18:58:31Z</cp:lastPrinted>
  <dcterms:created xsi:type="dcterms:W3CDTF">2010-07-05T17:24:11Z</dcterms:created>
  <dcterms:modified xsi:type="dcterms:W3CDTF">2014-09-10T12:38:19Z</dcterms:modified>
</cp:coreProperties>
</file>